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8A061F-AABF-49B0-A284-F504C3347825}" v="342" dt="2026-01-08T21:18:00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5A1DE-A485-44B9-973A-E2234E84233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5C797A4-E66C-4C9A-A80E-5D1A84ADB4B0}">
      <dgm:prSet/>
      <dgm:spPr/>
      <dgm:t>
        <a:bodyPr/>
        <a:lstStyle/>
        <a:p>
          <a:r>
            <a:rPr lang="tr-TR"/>
            <a:t>Wir sind die Initiative Hoffnungsvielfalt. </a:t>
          </a:r>
          <a:endParaRPr lang="en-US"/>
        </a:p>
      </dgm:t>
    </dgm:pt>
    <dgm:pt modelId="{649A3461-8DDE-4370-BE80-2F71F1C1C877}" type="parTrans" cxnId="{7273E236-0BCE-489B-98F6-8F7D8B358BCE}">
      <dgm:prSet/>
      <dgm:spPr/>
      <dgm:t>
        <a:bodyPr/>
        <a:lstStyle/>
        <a:p>
          <a:endParaRPr lang="en-US"/>
        </a:p>
      </dgm:t>
    </dgm:pt>
    <dgm:pt modelId="{0146BF20-A638-4DEE-B516-478DA2F2BEEA}" type="sibTrans" cxnId="{7273E236-0BCE-489B-98F6-8F7D8B358BCE}">
      <dgm:prSet/>
      <dgm:spPr/>
      <dgm:t>
        <a:bodyPr/>
        <a:lstStyle/>
        <a:p>
          <a:endParaRPr lang="en-US"/>
        </a:p>
      </dgm:t>
    </dgm:pt>
    <dgm:pt modelId="{64653035-166C-4F48-9544-487CA7FE96D7}">
      <dgm:prSet/>
      <dgm:spPr/>
      <dgm:t>
        <a:bodyPr/>
        <a:lstStyle/>
        <a:p>
          <a:r>
            <a:rPr lang="tr-TR"/>
            <a:t>Wir setzen uns für Zusammenhalt, Respekt und Demokratie ein.</a:t>
          </a:r>
          <a:endParaRPr lang="en-US"/>
        </a:p>
      </dgm:t>
    </dgm:pt>
    <dgm:pt modelId="{9BEDC23C-9B8D-45B3-8D8E-4A30C8B17D6D}" type="parTrans" cxnId="{952EECC8-F5F7-4FA6-A8DD-77A62192AB53}">
      <dgm:prSet/>
      <dgm:spPr/>
      <dgm:t>
        <a:bodyPr/>
        <a:lstStyle/>
        <a:p>
          <a:endParaRPr lang="en-US"/>
        </a:p>
      </dgm:t>
    </dgm:pt>
    <dgm:pt modelId="{B56E8995-F980-4051-BC02-A3BFA4696079}" type="sibTrans" cxnId="{952EECC8-F5F7-4FA6-A8DD-77A62192AB53}">
      <dgm:prSet/>
      <dgm:spPr/>
      <dgm:t>
        <a:bodyPr/>
        <a:lstStyle/>
        <a:p>
          <a:endParaRPr lang="en-US"/>
        </a:p>
      </dgm:t>
    </dgm:pt>
    <dgm:pt modelId="{CE9280AA-0A52-4491-9D25-7529CC8C0E9A}">
      <dgm:prSet/>
      <dgm:spPr/>
      <dgm:t>
        <a:bodyPr/>
        <a:lstStyle/>
        <a:p>
          <a:r>
            <a:rPr lang="tr-TR"/>
            <a:t>Im Mittelpunkt stehen bei uns Frauen, Familien, Kinder und Jugendliche. </a:t>
          </a:r>
          <a:endParaRPr lang="en-US"/>
        </a:p>
      </dgm:t>
    </dgm:pt>
    <dgm:pt modelId="{7D342882-1C4B-498A-BA02-41E3E31E9F31}" type="parTrans" cxnId="{45D44102-903E-4228-A0F5-2E20ABAC1CC1}">
      <dgm:prSet/>
      <dgm:spPr/>
      <dgm:t>
        <a:bodyPr/>
        <a:lstStyle/>
        <a:p>
          <a:endParaRPr lang="en-US"/>
        </a:p>
      </dgm:t>
    </dgm:pt>
    <dgm:pt modelId="{F62DC0DD-0F45-4F57-9E5A-32A25CCD3930}" type="sibTrans" cxnId="{45D44102-903E-4228-A0F5-2E20ABAC1CC1}">
      <dgm:prSet/>
      <dgm:spPr/>
      <dgm:t>
        <a:bodyPr/>
        <a:lstStyle/>
        <a:p>
          <a:endParaRPr lang="en-US"/>
        </a:p>
      </dgm:t>
    </dgm:pt>
    <dgm:pt modelId="{25924440-4DB9-4186-B8FF-03353CFC6BBD}">
      <dgm:prSet/>
      <dgm:spPr/>
      <dgm:t>
        <a:bodyPr/>
        <a:lstStyle/>
        <a:p>
          <a:r>
            <a:rPr lang="tr-TR"/>
            <a:t>Wir bringen Menschen zusammen – egal welche Herkunft, Sprache oder Religion. </a:t>
          </a:r>
          <a:endParaRPr lang="en-US"/>
        </a:p>
      </dgm:t>
    </dgm:pt>
    <dgm:pt modelId="{1C1EAF9A-BD53-405C-B7C4-3AF7FF98ECCC}" type="parTrans" cxnId="{AB37D603-FAD8-4994-BC93-EDEEAE5A8139}">
      <dgm:prSet/>
      <dgm:spPr/>
      <dgm:t>
        <a:bodyPr/>
        <a:lstStyle/>
        <a:p>
          <a:endParaRPr lang="en-US"/>
        </a:p>
      </dgm:t>
    </dgm:pt>
    <dgm:pt modelId="{BD36FA6A-FE62-4B2C-8F5B-0B4805FFC083}" type="sibTrans" cxnId="{AB37D603-FAD8-4994-BC93-EDEEAE5A8139}">
      <dgm:prSet/>
      <dgm:spPr/>
      <dgm:t>
        <a:bodyPr/>
        <a:lstStyle/>
        <a:p>
          <a:endParaRPr lang="en-US"/>
        </a:p>
      </dgm:t>
    </dgm:pt>
    <dgm:pt modelId="{FAE69FFB-AACD-47EF-9715-A6E737B29BD0}">
      <dgm:prSet/>
      <dgm:spPr/>
      <dgm:t>
        <a:bodyPr/>
        <a:lstStyle/>
        <a:p>
          <a:r>
            <a:rPr lang="tr-TR"/>
            <a:t>Wir fördern Dialog und Bildung und stehen für Menschenrechte, Empathie und Toleranz. </a:t>
          </a:r>
          <a:endParaRPr lang="en-US"/>
        </a:p>
      </dgm:t>
    </dgm:pt>
    <dgm:pt modelId="{59A1F0B2-C602-46F2-9CAE-7D1EED78FB1F}" type="parTrans" cxnId="{2B84BCBA-743C-4EC3-AA76-DA4B1BB51881}">
      <dgm:prSet/>
      <dgm:spPr/>
      <dgm:t>
        <a:bodyPr/>
        <a:lstStyle/>
        <a:p>
          <a:endParaRPr lang="en-US"/>
        </a:p>
      </dgm:t>
    </dgm:pt>
    <dgm:pt modelId="{7C66430E-EC65-49F7-97FF-272C8E80B210}" type="sibTrans" cxnId="{2B84BCBA-743C-4EC3-AA76-DA4B1BB51881}">
      <dgm:prSet/>
      <dgm:spPr/>
      <dgm:t>
        <a:bodyPr/>
        <a:lstStyle/>
        <a:p>
          <a:endParaRPr lang="en-US"/>
        </a:p>
      </dgm:t>
    </dgm:pt>
    <dgm:pt modelId="{A944E081-D2A9-4790-B9FC-4961328A663F}">
      <dgm:prSet/>
      <dgm:spPr/>
      <dgm:t>
        <a:bodyPr/>
        <a:lstStyle/>
        <a:p>
          <a:r>
            <a:rPr lang="tr-TR"/>
            <a:t>Wir sind klar gegen Rassismus, Antisemitismus und jede Form von Diskriminierung. </a:t>
          </a:r>
          <a:endParaRPr lang="en-US"/>
        </a:p>
      </dgm:t>
    </dgm:pt>
    <dgm:pt modelId="{C24E935F-CC5F-41C1-B2CF-AECAA500D3E4}" type="parTrans" cxnId="{04FF8244-B86A-4C35-8AAB-2B669DB0335A}">
      <dgm:prSet/>
      <dgm:spPr/>
      <dgm:t>
        <a:bodyPr/>
        <a:lstStyle/>
        <a:p>
          <a:endParaRPr lang="en-US"/>
        </a:p>
      </dgm:t>
    </dgm:pt>
    <dgm:pt modelId="{CAA0B921-3FB8-4894-B50E-38FDA8430215}" type="sibTrans" cxnId="{04FF8244-B86A-4C35-8AAB-2B669DB0335A}">
      <dgm:prSet/>
      <dgm:spPr/>
      <dgm:t>
        <a:bodyPr/>
        <a:lstStyle/>
        <a:p>
          <a:endParaRPr lang="en-US"/>
        </a:p>
      </dgm:t>
    </dgm:pt>
    <dgm:pt modelId="{037DC286-B2F7-4F56-BB62-2DB4E180FD8C}">
      <dgm:prSet/>
      <dgm:spPr/>
      <dgm:t>
        <a:bodyPr/>
        <a:lstStyle/>
        <a:p>
          <a:r>
            <a:rPr lang="tr-TR"/>
            <a:t>Unser Ziel ist ein friedliches, solidarisches und vielfältiges Zusammenleben. </a:t>
          </a:r>
          <a:endParaRPr lang="en-US"/>
        </a:p>
      </dgm:t>
    </dgm:pt>
    <dgm:pt modelId="{3734A93A-54D5-49B8-B474-7AC1C735284B}" type="parTrans" cxnId="{1A825B2B-F95D-4230-B1D4-E7E111FE1307}">
      <dgm:prSet/>
      <dgm:spPr/>
      <dgm:t>
        <a:bodyPr/>
        <a:lstStyle/>
        <a:p>
          <a:endParaRPr lang="en-US"/>
        </a:p>
      </dgm:t>
    </dgm:pt>
    <dgm:pt modelId="{1C9885F3-5ABC-46EA-860C-BCB495F27B29}" type="sibTrans" cxnId="{1A825B2B-F95D-4230-B1D4-E7E111FE1307}">
      <dgm:prSet/>
      <dgm:spPr/>
      <dgm:t>
        <a:bodyPr/>
        <a:lstStyle/>
        <a:p>
          <a:endParaRPr lang="en-US"/>
        </a:p>
      </dgm:t>
    </dgm:pt>
    <dgm:pt modelId="{20DDB572-91B0-468A-BF0A-5EC2A9A1E907}" type="pres">
      <dgm:prSet presAssocID="{AC25A1DE-A485-44B9-973A-E2234E842335}" presName="linear" presStyleCnt="0">
        <dgm:presLayoutVars>
          <dgm:animLvl val="lvl"/>
          <dgm:resizeHandles val="exact"/>
        </dgm:presLayoutVars>
      </dgm:prSet>
      <dgm:spPr/>
    </dgm:pt>
    <dgm:pt modelId="{95710CB8-5541-40BA-B90D-746710002BC2}" type="pres">
      <dgm:prSet presAssocID="{65C797A4-E66C-4C9A-A80E-5D1A84ADB4B0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B979122-A863-418E-BD2F-F3B6AFBFDBA0}" type="pres">
      <dgm:prSet presAssocID="{0146BF20-A638-4DEE-B516-478DA2F2BEEA}" presName="spacer" presStyleCnt="0"/>
      <dgm:spPr/>
    </dgm:pt>
    <dgm:pt modelId="{49907995-61A8-453B-B501-A8DC84DE0E65}" type="pres">
      <dgm:prSet presAssocID="{64653035-166C-4F48-9544-487CA7FE96D7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C4BB38F-567E-4B4E-93B7-3ECDBA4C9B10}" type="pres">
      <dgm:prSet presAssocID="{B56E8995-F980-4051-BC02-A3BFA4696079}" presName="spacer" presStyleCnt="0"/>
      <dgm:spPr/>
    </dgm:pt>
    <dgm:pt modelId="{27D637F5-61C6-4CB0-8387-02959877256A}" type="pres">
      <dgm:prSet presAssocID="{CE9280AA-0A52-4491-9D25-7529CC8C0E9A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58C8B619-0682-4E72-83D0-18F8EE5DD982}" type="pres">
      <dgm:prSet presAssocID="{F62DC0DD-0F45-4F57-9E5A-32A25CCD3930}" presName="spacer" presStyleCnt="0"/>
      <dgm:spPr/>
    </dgm:pt>
    <dgm:pt modelId="{9C32B209-BB2A-4638-A380-50F95AED58AF}" type="pres">
      <dgm:prSet presAssocID="{25924440-4DB9-4186-B8FF-03353CFC6BB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199AAE0-76B3-4866-B4CD-C71FBF861821}" type="pres">
      <dgm:prSet presAssocID="{BD36FA6A-FE62-4B2C-8F5B-0B4805FFC083}" presName="spacer" presStyleCnt="0"/>
      <dgm:spPr/>
    </dgm:pt>
    <dgm:pt modelId="{42664EFF-83E3-4420-94B4-A40AB586FC28}" type="pres">
      <dgm:prSet presAssocID="{FAE69FFB-AACD-47EF-9715-A6E737B29BD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63E863E-85B9-456B-A2FA-362418D9D4B6}" type="pres">
      <dgm:prSet presAssocID="{7C66430E-EC65-49F7-97FF-272C8E80B210}" presName="spacer" presStyleCnt="0"/>
      <dgm:spPr/>
    </dgm:pt>
    <dgm:pt modelId="{611E6BF4-32B8-4762-A797-6A3817B7D1FA}" type="pres">
      <dgm:prSet presAssocID="{A944E081-D2A9-4790-B9FC-4961328A663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08908E9-14E0-4DCA-BEB2-448A9475E671}" type="pres">
      <dgm:prSet presAssocID="{CAA0B921-3FB8-4894-B50E-38FDA8430215}" presName="spacer" presStyleCnt="0"/>
      <dgm:spPr/>
    </dgm:pt>
    <dgm:pt modelId="{35E696EE-A14D-493D-997C-CE2BB68C52FA}" type="pres">
      <dgm:prSet presAssocID="{037DC286-B2F7-4F56-BB62-2DB4E180FD8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5D44102-903E-4228-A0F5-2E20ABAC1CC1}" srcId="{AC25A1DE-A485-44B9-973A-E2234E842335}" destId="{CE9280AA-0A52-4491-9D25-7529CC8C0E9A}" srcOrd="2" destOrd="0" parTransId="{7D342882-1C4B-498A-BA02-41E3E31E9F31}" sibTransId="{F62DC0DD-0F45-4F57-9E5A-32A25CCD3930}"/>
    <dgm:cxn modelId="{AB37D603-FAD8-4994-BC93-EDEEAE5A8139}" srcId="{AC25A1DE-A485-44B9-973A-E2234E842335}" destId="{25924440-4DB9-4186-B8FF-03353CFC6BBD}" srcOrd="3" destOrd="0" parTransId="{1C1EAF9A-BD53-405C-B7C4-3AF7FF98ECCC}" sibTransId="{BD36FA6A-FE62-4B2C-8F5B-0B4805FFC083}"/>
    <dgm:cxn modelId="{B6097F07-80FF-4D64-B0F8-868D9D004749}" type="presOf" srcId="{25924440-4DB9-4186-B8FF-03353CFC6BBD}" destId="{9C32B209-BB2A-4638-A380-50F95AED58AF}" srcOrd="0" destOrd="0" presId="urn:microsoft.com/office/officeart/2005/8/layout/vList2"/>
    <dgm:cxn modelId="{1A825B2B-F95D-4230-B1D4-E7E111FE1307}" srcId="{AC25A1DE-A485-44B9-973A-E2234E842335}" destId="{037DC286-B2F7-4F56-BB62-2DB4E180FD8C}" srcOrd="6" destOrd="0" parTransId="{3734A93A-54D5-49B8-B474-7AC1C735284B}" sibTransId="{1C9885F3-5ABC-46EA-860C-BCB495F27B29}"/>
    <dgm:cxn modelId="{7273E236-0BCE-489B-98F6-8F7D8B358BCE}" srcId="{AC25A1DE-A485-44B9-973A-E2234E842335}" destId="{65C797A4-E66C-4C9A-A80E-5D1A84ADB4B0}" srcOrd="0" destOrd="0" parTransId="{649A3461-8DDE-4370-BE80-2F71F1C1C877}" sibTransId="{0146BF20-A638-4DEE-B516-478DA2F2BEEA}"/>
    <dgm:cxn modelId="{04FF8244-B86A-4C35-8AAB-2B669DB0335A}" srcId="{AC25A1DE-A485-44B9-973A-E2234E842335}" destId="{A944E081-D2A9-4790-B9FC-4961328A663F}" srcOrd="5" destOrd="0" parTransId="{C24E935F-CC5F-41C1-B2CF-AECAA500D3E4}" sibTransId="{CAA0B921-3FB8-4894-B50E-38FDA8430215}"/>
    <dgm:cxn modelId="{10A99B56-F45D-42C3-B6B3-A9E7F1A8548A}" type="presOf" srcId="{64653035-166C-4F48-9544-487CA7FE96D7}" destId="{49907995-61A8-453B-B501-A8DC84DE0E65}" srcOrd="0" destOrd="0" presId="urn:microsoft.com/office/officeart/2005/8/layout/vList2"/>
    <dgm:cxn modelId="{B039309B-FC1D-45B4-BC64-C7EF738C2CB2}" type="presOf" srcId="{AC25A1DE-A485-44B9-973A-E2234E842335}" destId="{20DDB572-91B0-468A-BF0A-5EC2A9A1E907}" srcOrd="0" destOrd="0" presId="urn:microsoft.com/office/officeart/2005/8/layout/vList2"/>
    <dgm:cxn modelId="{D88774A2-70F1-471E-A1B8-58AB7AB844D3}" type="presOf" srcId="{CE9280AA-0A52-4491-9D25-7529CC8C0E9A}" destId="{27D637F5-61C6-4CB0-8387-02959877256A}" srcOrd="0" destOrd="0" presId="urn:microsoft.com/office/officeart/2005/8/layout/vList2"/>
    <dgm:cxn modelId="{61E604AF-956A-4171-BEE4-49CFCE05C7F0}" type="presOf" srcId="{65C797A4-E66C-4C9A-A80E-5D1A84ADB4B0}" destId="{95710CB8-5541-40BA-B90D-746710002BC2}" srcOrd="0" destOrd="0" presId="urn:microsoft.com/office/officeart/2005/8/layout/vList2"/>
    <dgm:cxn modelId="{2B84BCBA-743C-4EC3-AA76-DA4B1BB51881}" srcId="{AC25A1DE-A485-44B9-973A-E2234E842335}" destId="{FAE69FFB-AACD-47EF-9715-A6E737B29BD0}" srcOrd="4" destOrd="0" parTransId="{59A1F0B2-C602-46F2-9CAE-7D1EED78FB1F}" sibTransId="{7C66430E-EC65-49F7-97FF-272C8E80B210}"/>
    <dgm:cxn modelId="{82C6ECBA-D835-4BC1-B009-DFAA3D5BE412}" type="presOf" srcId="{A944E081-D2A9-4790-B9FC-4961328A663F}" destId="{611E6BF4-32B8-4762-A797-6A3817B7D1FA}" srcOrd="0" destOrd="0" presId="urn:microsoft.com/office/officeart/2005/8/layout/vList2"/>
    <dgm:cxn modelId="{66F94EBB-8D4A-4AFA-8A2A-430AF319148E}" type="presOf" srcId="{037DC286-B2F7-4F56-BB62-2DB4E180FD8C}" destId="{35E696EE-A14D-493D-997C-CE2BB68C52FA}" srcOrd="0" destOrd="0" presId="urn:microsoft.com/office/officeart/2005/8/layout/vList2"/>
    <dgm:cxn modelId="{952EECC8-F5F7-4FA6-A8DD-77A62192AB53}" srcId="{AC25A1DE-A485-44B9-973A-E2234E842335}" destId="{64653035-166C-4F48-9544-487CA7FE96D7}" srcOrd="1" destOrd="0" parTransId="{9BEDC23C-9B8D-45B3-8D8E-4A30C8B17D6D}" sibTransId="{B56E8995-F980-4051-BC02-A3BFA4696079}"/>
    <dgm:cxn modelId="{6908D2F8-2D80-4A0C-B525-C07FFDCB0D65}" type="presOf" srcId="{FAE69FFB-AACD-47EF-9715-A6E737B29BD0}" destId="{42664EFF-83E3-4420-94B4-A40AB586FC28}" srcOrd="0" destOrd="0" presId="urn:microsoft.com/office/officeart/2005/8/layout/vList2"/>
    <dgm:cxn modelId="{E6B5983A-A474-474B-A5A7-C7C9CAA6BCFE}" type="presParOf" srcId="{20DDB572-91B0-468A-BF0A-5EC2A9A1E907}" destId="{95710CB8-5541-40BA-B90D-746710002BC2}" srcOrd="0" destOrd="0" presId="urn:microsoft.com/office/officeart/2005/8/layout/vList2"/>
    <dgm:cxn modelId="{9E93B681-BCC0-401B-981B-465964DFE789}" type="presParOf" srcId="{20DDB572-91B0-468A-BF0A-5EC2A9A1E907}" destId="{DB979122-A863-418E-BD2F-F3B6AFBFDBA0}" srcOrd="1" destOrd="0" presId="urn:microsoft.com/office/officeart/2005/8/layout/vList2"/>
    <dgm:cxn modelId="{85337DCF-6BAC-429E-8CEF-8BF4A872DD69}" type="presParOf" srcId="{20DDB572-91B0-468A-BF0A-5EC2A9A1E907}" destId="{49907995-61A8-453B-B501-A8DC84DE0E65}" srcOrd="2" destOrd="0" presId="urn:microsoft.com/office/officeart/2005/8/layout/vList2"/>
    <dgm:cxn modelId="{81EFFEAA-BAB1-47F3-ABE5-FE92681DC69C}" type="presParOf" srcId="{20DDB572-91B0-468A-BF0A-5EC2A9A1E907}" destId="{7C4BB38F-567E-4B4E-93B7-3ECDBA4C9B10}" srcOrd="3" destOrd="0" presId="urn:microsoft.com/office/officeart/2005/8/layout/vList2"/>
    <dgm:cxn modelId="{C60B2972-91F9-4B69-8467-883DEB6D0DF6}" type="presParOf" srcId="{20DDB572-91B0-468A-BF0A-5EC2A9A1E907}" destId="{27D637F5-61C6-4CB0-8387-02959877256A}" srcOrd="4" destOrd="0" presId="urn:microsoft.com/office/officeart/2005/8/layout/vList2"/>
    <dgm:cxn modelId="{1661AB8B-734A-430E-B6B8-76C0A9273169}" type="presParOf" srcId="{20DDB572-91B0-468A-BF0A-5EC2A9A1E907}" destId="{58C8B619-0682-4E72-83D0-18F8EE5DD982}" srcOrd="5" destOrd="0" presId="urn:microsoft.com/office/officeart/2005/8/layout/vList2"/>
    <dgm:cxn modelId="{E1CA8209-73ED-470E-95EF-9470E978C830}" type="presParOf" srcId="{20DDB572-91B0-468A-BF0A-5EC2A9A1E907}" destId="{9C32B209-BB2A-4638-A380-50F95AED58AF}" srcOrd="6" destOrd="0" presId="urn:microsoft.com/office/officeart/2005/8/layout/vList2"/>
    <dgm:cxn modelId="{D6F77E2C-9A4D-4F5D-B342-C6538F2AF311}" type="presParOf" srcId="{20DDB572-91B0-468A-BF0A-5EC2A9A1E907}" destId="{4199AAE0-76B3-4866-B4CD-C71FBF861821}" srcOrd="7" destOrd="0" presId="urn:microsoft.com/office/officeart/2005/8/layout/vList2"/>
    <dgm:cxn modelId="{E0583D5F-B06B-4923-9BEA-031E55B1B583}" type="presParOf" srcId="{20DDB572-91B0-468A-BF0A-5EC2A9A1E907}" destId="{42664EFF-83E3-4420-94B4-A40AB586FC28}" srcOrd="8" destOrd="0" presId="urn:microsoft.com/office/officeart/2005/8/layout/vList2"/>
    <dgm:cxn modelId="{B9519F46-856D-4591-88E3-D7B182A7B40E}" type="presParOf" srcId="{20DDB572-91B0-468A-BF0A-5EC2A9A1E907}" destId="{463E863E-85B9-456B-A2FA-362418D9D4B6}" srcOrd="9" destOrd="0" presId="urn:microsoft.com/office/officeart/2005/8/layout/vList2"/>
    <dgm:cxn modelId="{ACA626A0-12F9-4572-B4E4-465FA782147D}" type="presParOf" srcId="{20DDB572-91B0-468A-BF0A-5EC2A9A1E907}" destId="{611E6BF4-32B8-4762-A797-6A3817B7D1FA}" srcOrd="10" destOrd="0" presId="urn:microsoft.com/office/officeart/2005/8/layout/vList2"/>
    <dgm:cxn modelId="{D3DE04EE-CEFD-49ED-A3EE-67CC4EDDF6EF}" type="presParOf" srcId="{20DDB572-91B0-468A-BF0A-5EC2A9A1E907}" destId="{208908E9-14E0-4DCA-BEB2-448A9475E671}" srcOrd="11" destOrd="0" presId="urn:microsoft.com/office/officeart/2005/8/layout/vList2"/>
    <dgm:cxn modelId="{B7182A09-F2C5-4975-BCB9-D130B469BAA4}" type="presParOf" srcId="{20DDB572-91B0-468A-BF0A-5EC2A9A1E907}" destId="{35E696EE-A14D-493D-997C-CE2BB68C52F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10CB8-5541-40BA-B90D-746710002BC2}">
      <dsp:nvSpPr>
        <dsp:cNvPr id="0" name=""/>
        <dsp:cNvSpPr/>
      </dsp:nvSpPr>
      <dsp:spPr>
        <a:xfrm>
          <a:off x="0" y="19853"/>
          <a:ext cx="5811128" cy="7585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Wir sind die Initiative Hoffnungsvielfalt. </a:t>
          </a:r>
          <a:endParaRPr lang="en-US" sz="1900" kern="1200"/>
        </a:p>
      </dsp:txBody>
      <dsp:txXfrm>
        <a:off x="37032" y="56885"/>
        <a:ext cx="5737064" cy="684534"/>
      </dsp:txXfrm>
    </dsp:sp>
    <dsp:sp modelId="{49907995-61A8-453B-B501-A8DC84DE0E65}">
      <dsp:nvSpPr>
        <dsp:cNvPr id="0" name=""/>
        <dsp:cNvSpPr/>
      </dsp:nvSpPr>
      <dsp:spPr>
        <a:xfrm>
          <a:off x="0" y="833172"/>
          <a:ext cx="5811128" cy="758598"/>
        </a:xfrm>
        <a:prstGeom prst="roundRect">
          <a:avLst/>
        </a:prstGeom>
        <a:solidFill>
          <a:schemeClr val="accent5">
            <a:hueOff val="-2025358"/>
            <a:satOff val="-138"/>
            <a:lumOff val="3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Wir setzen uns für Zusammenhalt, Respekt und Demokratie ein.</a:t>
          </a:r>
          <a:endParaRPr lang="en-US" sz="1900" kern="1200"/>
        </a:p>
      </dsp:txBody>
      <dsp:txXfrm>
        <a:off x="37032" y="870204"/>
        <a:ext cx="5737064" cy="684534"/>
      </dsp:txXfrm>
    </dsp:sp>
    <dsp:sp modelId="{27D637F5-61C6-4CB0-8387-02959877256A}">
      <dsp:nvSpPr>
        <dsp:cNvPr id="0" name=""/>
        <dsp:cNvSpPr/>
      </dsp:nvSpPr>
      <dsp:spPr>
        <a:xfrm>
          <a:off x="0" y="1646491"/>
          <a:ext cx="5811128" cy="758598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Im Mittelpunkt stehen bei uns Frauen, Familien, Kinder und Jugendliche. </a:t>
          </a:r>
          <a:endParaRPr lang="en-US" sz="1900" kern="1200"/>
        </a:p>
      </dsp:txBody>
      <dsp:txXfrm>
        <a:off x="37032" y="1683523"/>
        <a:ext cx="5737064" cy="684534"/>
      </dsp:txXfrm>
    </dsp:sp>
    <dsp:sp modelId="{9C32B209-BB2A-4638-A380-50F95AED58AF}">
      <dsp:nvSpPr>
        <dsp:cNvPr id="0" name=""/>
        <dsp:cNvSpPr/>
      </dsp:nvSpPr>
      <dsp:spPr>
        <a:xfrm>
          <a:off x="0" y="2459810"/>
          <a:ext cx="5811128" cy="758598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Wir bringen Menschen zusammen – egal welche Herkunft, Sprache oder Religion. </a:t>
          </a:r>
          <a:endParaRPr lang="en-US" sz="1900" kern="1200"/>
        </a:p>
      </dsp:txBody>
      <dsp:txXfrm>
        <a:off x="37032" y="2496842"/>
        <a:ext cx="5737064" cy="684534"/>
      </dsp:txXfrm>
    </dsp:sp>
    <dsp:sp modelId="{42664EFF-83E3-4420-94B4-A40AB586FC28}">
      <dsp:nvSpPr>
        <dsp:cNvPr id="0" name=""/>
        <dsp:cNvSpPr/>
      </dsp:nvSpPr>
      <dsp:spPr>
        <a:xfrm>
          <a:off x="0" y="3273128"/>
          <a:ext cx="5811128" cy="758598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Wir fördern Dialog und Bildung und stehen für Menschenrechte, Empathie und Toleranz. </a:t>
          </a:r>
          <a:endParaRPr lang="en-US" sz="1900" kern="1200"/>
        </a:p>
      </dsp:txBody>
      <dsp:txXfrm>
        <a:off x="37032" y="3310160"/>
        <a:ext cx="5737064" cy="684534"/>
      </dsp:txXfrm>
    </dsp:sp>
    <dsp:sp modelId="{611E6BF4-32B8-4762-A797-6A3817B7D1FA}">
      <dsp:nvSpPr>
        <dsp:cNvPr id="0" name=""/>
        <dsp:cNvSpPr/>
      </dsp:nvSpPr>
      <dsp:spPr>
        <a:xfrm>
          <a:off x="0" y="4086447"/>
          <a:ext cx="5811128" cy="758598"/>
        </a:xfrm>
        <a:prstGeom prst="roundRect">
          <a:avLst/>
        </a:prstGeom>
        <a:solidFill>
          <a:schemeClr val="accent5">
            <a:hueOff val="-10126791"/>
            <a:satOff val="-688"/>
            <a:lumOff val="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Wir sind klar gegen Rassismus, Antisemitismus und jede Form von Diskriminierung. </a:t>
          </a:r>
          <a:endParaRPr lang="en-US" sz="1900" kern="1200"/>
        </a:p>
      </dsp:txBody>
      <dsp:txXfrm>
        <a:off x="37032" y="4123479"/>
        <a:ext cx="5737064" cy="684534"/>
      </dsp:txXfrm>
    </dsp:sp>
    <dsp:sp modelId="{35E696EE-A14D-493D-997C-CE2BB68C52FA}">
      <dsp:nvSpPr>
        <dsp:cNvPr id="0" name=""/>
        <dsp:cNvSpPr/>
      </dsp:nvSpPr>
      <dsp:spPr>
        <a:xfrm>
          <a:off x="0" y="4899766"/>
          <a:ext cx="5811128" cy="758598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Unser Ziel ist ein friedliches, solidarisches und vielfältiges Zusammenleben. </a:t>
          </a:r>
          <a:endParaRPr lang="en-US" sz="1900" kern="1200"/>
        </a:p>
      </dsp:txBody>
      <dsp:txXfrm>
        <a:off x="37032" y="4936798"/>
        <a:ext cx="5737064" cy="684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8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7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4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81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1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7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8.01.2026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4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367461" y="728664"/>
            <a:ext cx="4984813" cy="3157080"/>
          </a:xfrm>
          <a:noFill/>
        </p:spPr>
        <p:txBody>
          <a:bodyPr>
            <a:normAutofit/>
          </a:bodyPr>
          <a:lstStyle/>
          <a:p>
            <a:pPr algn="l"/>
            <a:r>
              <a:rPr lang="tr-TR" sz="5200" b="1">
                <a:latin typeface="Neue Haas Grotesk Text Pro"/>
              </a:rPr>
              <a:t>SIRA GECESI</a:t>
            </a:r>
            <a:endParaRPr lang="tr-TR" sz="520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367461" y="4072045"/>
            <a:ext cx="4984813" cy="205728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tr-TR">
                <a:latin typeface="Arial"/>
                <a:cs typeface="Arial"/>
              </a:rPr>
              <a:t>•</a:t>
            </a:r>
            <a:r>
              <a:rPr lang="tr-TR" err="1">
                <a:latin typeface="Neue Haas Grotesk Text Pro"/>
              </a:rPr>
              <a:t>Traditionelles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Treffen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aus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Sanliurfa</a:t>
            </a:r>
            <a:r>
              <a:rPr lang="tr-TR">
                <a:latin typeface="Neue Haas Grotesk Text Pro"/>
              </a:rPr>
              <a:t> </a:t>
            </a:r>
            <a:endParaRPr lang="tr-TR" dirty="0"/>
          </a:p>
          <a:p>
            <a:pPr algn="l"/>
            <a:r>
              <a:rPr lang="tr-TR">
                <a:latin typeface="Arial"/>
                <a:cs typeface="Arial"/>
              </a:rPr>
              <a:t>•</a:t>
            </a:r>
            <a:r>
              <a:rPr lang="tr-TR" err="1">
                <a:latin typeface="Neue Haas Grotesk Text Pro"/>
              </a:rPr>
              <a:t>Internationales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Gasthaus</a:t>
            </a:r>
            <a:r>
              <a:rPr lang="tr-TR">
                <a:latin typeface="Neue Haas Grotesk Text Pro"/>
              </a:rPr>
              <a:t> </a:t>
            </a:r>
            <a:endParaRPr lang="tr-TR" dirty="0"/>
          </a:p>
          <a:p>
            <a:pPr algn="l"/>
            <a:endParaRPr lang="tr-TR"/>
          </a:p>
        </p:txBody>
      </p:sp>
      <p:pic>
        <p:nvPicPr>
          <p:cNvPr id="4" name="Resim 3" descr="dış mekan, ağaç, gökyüzü, bulu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5243802-303D-C65E-6A09-32BC25D4D0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976" r="-1" b="21208"/>
          <a:stretch>
            <a:fillRect/>
          </a:stretch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FEE2D21-B288-C755-4A0F-9AEB98D99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0045" y="1346200"/>
            <a:ext cx="5624118" cy="3284538"/>
          </a:xfrm>
        </p:spPr>
        <p:txBody>
          <a:bodyPr anchor="b">
            <a:normAutofit/>
          </a:bodyPr>
          <a:lstStyle/>
          <a:p>
            <a:pPr algn="l"/>
            <a:r>
              <a:rPr lang="tr-TR">
                <a:latin typeface="Arial"/>
                <a:cs typeface="Arial"/>
              </a:rPr>
              <a:t>•</a:t>
            </a:r>
            <a:r>
              <a:rPr lang="tr-TR" err="1">
                <a:latin typeface="Neue Haas Grotesk Text Pro"/>
              </a:rPr>
              <a:t>Was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ist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eine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Sira</a:t>
            </a:r>
            <a:r>
              <a:rPr lang="tr-TR">
                <a:latin typeface="Neue Haas Grotesk Text Pro"/>
              </a:rPr>
              <a:t> Gecesi?</a:t>
            </a:r>
            <a:endParaRPr lang="tr-TR" dirty="0"/>
          </a:p>
          <a:p>
            <a:pPr algn="l"/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5299607-0474-AD42-C119-CA695D8D9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69" y="4630738"/>
            <a:ext cx="5617794" cy="11509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tr-TR">
                <a:latin typeface="Arial"/>
                <a:cs typeface="Arial"/>
              </a:rPr>
              <a:t>•</a:t>
            </a:r>
            <a:r>
              <a:rPr lang="tr-TR" err="1">
                <a:latin typeface="Neue Haas Grotesk Text Pro"/>
              </a:rPr>
              <a:t>Freunde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Treffen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sich</a:t>
            </a:r>
            <a:endParaRPr lang="tr-TR" dirty="0" err="1"/>
          </a:p>
          <a:p>
            <a:pPr algn="l"/>
            <a:r>
              <a:rPr lang="tr-TR">
                <a:latin typeface="Arial"/>
                <a:cs typeface="Arial"/>
              </a:rPr>
              <a:t>•</a:t>
            </a:r>
            <a:r>
              <a:rPr lang="tr-TR" err="1">
                <a:latin typeface="Neue Haas Grotesk Text Pro"/>
              </a:rPr>
              <a:t>Gastgeber</a:t>
            </a:r>
            <a:r>
              <a:rPr lang="tr-TR">
                <a:latin typeface="Neue Haas Grotesk Text Pro"/>
              </a:rPr>
              <a:t> </a:t>
            </a:r>
            <a:r>
              <a:rPr lang="tr-TR" err="1">
                <a:latin typeface="Neue Haas Grotesk Text Pro"/>
              </a:rPr>
              <a:t>wechselt</a:t>
            </a:r>
            <a:endParaRPr lang="tr-TR" dirty="0" err="1"/>
          </a:p>
          <a:p>
            <a:pPr algn="l"/>
            <a:endParaRPr lang="tr-TR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5" name="Freeform: Shape 12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Resim 3" descr="giyim, kadın, adam, insan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3A87144-D95B-F036-59A9-BFC195FDA1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336" r="-1" b="6736"/>
          <a:stretch>
            <a:fillRect/>
          </a:stretch>
        </p:blipFill>
        <p:spPr>
          <a:xfrm>
            <a:off x="-1507" y="10"/>
            <a:ext cx="5205951" cy="6857990"/>
          </a:xfrm>
          <a:custGeom>
            <a:avLst/>
            <a:gdLst/>
            <a:ahLst/>
            <a:cxnLst/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Freeform: Shape 14">
            <a:extLst>
              <a:ext uri="{FF2B5EF4-FFF2-40B4-BE49-F238E27FC236}">
                <a16:creationId xmlns:a16="http://schemas.microsoft.com/office/drawing/2014/main" id="{CB7B90D9-1EC2-4A12-B24A-342C1BCA2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9072" y="0"/>
            <a:ext cx="2845372" cy="6858000"/>
          </a:xfrm>
          <a:custGeom>
            <a:avLst/>
            <a:gdLst>
              <a:gd name="connsiteX0" fmla="*/ 939908 w 2845372"/>
              <a:gd name="connsiteY0" fmla="*/ 0 h 6858000"/>
              <a:gd name="connsiteX1" fmla="*/ 1222349 w 2845372"/>
              <a:gd name="connsiteY1" fmla="*/ 0 h 6858000"/>
              <a:gd name="connsiteX2" fmla="*/ 1244473 w 2845372"/>
              <a:gd name="connsiteY2" fmla="*/ 14997 h 6858000"/>
              <a:gd name="connsiteX3" fmla="*/ 2845372 w 2845372"/>
              <a:gd name="connsiteY3" fmla="*/ 3621656 h 6858000"/>
              <a:gd name="connsiteX4" fmla="*/ 971022 w 2845372"/>
              <a:gd name="connsiteY4" fmla="*/ 6374814 h 6858000"/>
              <a:gd name="connsiteX5" fmla="*/ 454374 w 2845372"/>
              <a:gd name="connsiteY5" fmla="*/ 6780599 h 6858000"/>
              <a:gd name="connsiteX6" fmla="*/ 342618 w 2845372"/>
              <a:gd name="connsiteY6" fmla="*/ 6858000 h 6858000"/>
              <a:gd name="connsiteX7" fmla="*/ 129116 w 2845372"/>
              <a:gd name="connsiteY7" fmla="*/ 6858000 h 6858000"/>
              <a:gd name="connsiteX8" fmla="*/ 0 w 2845372"/>
              <a:gd name="connsiteY8" fmla="*/ 6858000 h 6858000"/>
              <a:gd name="connsiteX9" fmla="*/ 119401 w 2845372"/>
              <a:gd name="connsiteY9" fmla="*/ 6780599 h 6858000"/>
              <a:gd name="connsiteX10" fmla="*/ 671389 w 2845372"/>
              <a:gd name="connsiteY10" fmla="*/ 6374814 h 6858000"/>
              <a:gd name="connsiteX11" fmla="*/ 2673952 w 2845372"/>
              <a:gd name="connsiteY11" fmla="*/ 3621656 h 6858000"/>
              <a:gd name="connsiteX12" fmla="*/ 963545 w 2845372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45372" h="6858000">
                <a:moveTo>
                  <a:pt x="939908" y="0"/>
                </a:moveTo>
                <a:lnTo>
                  <a:pt x="1222349" y="0"/>
                </a:lnTo>
                <a:lnTo>
                  <a:pt x="1244473" y="14997"/>
                </a:lnTo>
                <a:cubicBezTo>
                  <a:pt x="2271636" y="754641"/>
                  <a:pt x="2845372" y="2093192"/>
                  <a:pt x="2845372" y="3621656"/>
                </a:cubicBezTo>
                <a:cubicBezTo>
                  <a:pt x="2845372" y="4969131"/>
                  <a:pt x="1916647" y="5602839"/>
                  <a:pt x="971022" y="6374814"/>
                </a:cubicBezTo>
                <a:cubicBezTo>
                  <a:pt x="798819" y="6515397"/>
                  <a:pt x="628192" y="6653108"/>
                  <a:pt x="454374" y="6780599"/>
                </a:cubicBezTo>
                <a:lnTo>
                  <a:pt x="342618" y="6858000"/>
                </a:lnTo>
                <a:lnTo>
                  <a:pt x="129116" y="6858000"/>
                </a:lnTo>
                <a:lnTo>
                  <a:pt x="0" y="6858000"/>
                </a:lnTo>
                <a:lnTo>
                  <a:pt x="119401" y="6780599"/>
                </a:lnTo>
                <a:cubicBezTo>
                  <a:pt x="305108" y="6653108"/>
                  <a:pt x="487407" y="6515397"/>
                  <a:pt x="671389" y="6374814"/>
                </a:cubicBezTo>
                <a:cubicBezTo>
                  <a:pt x="1681699" y="5602839"/>
                  <a:pt x="2673952" y="4969131"/>
                  <a:pt x="2673952" y="3621656"/>
                </a:cubicBezTo>
                <a:cubicBezTo>
                  <a:pt x="2673952" y="2093192"/>
                  <a:pt x="2060970" y="754641"/>
                  <a:pt x="963545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43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4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9699DF3-5047-90D3-80C7-2A7551396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tr-TR" sz="400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tr-TR" sz="4000">
                <a:solidFill>
                  <a:schemeClr val="bg1"/>
                </a:solidFill>
                <a:latin typeface="Neue Haas Grotesk Text Pro"/>
              </a:rPr>
              <a:t>Wie läuft sie ab?</a:t>
            </a:r>
            <a:endParaRPr lang="tr-TR" sz="4000">
              <a:solidFill>
                <a:schemeClr val="bg1"/>
              </a:solidFill>
            </a:endParaRPr>
          </a:p>
          <a:p>
            <a:endParaRPr lang="tr-TR" sz="4000">
              <a:solidFill>
                <a:schemeClr val="bg1"/>
              </a:solidFill>
            </a:endParaRPr>
          </a:p>
        </p:txBody>
      </p:sp>
      <p:pic>
        <p:nvPicPr>
          <p:cNvPr id="4" name="Resim 3" descr="kilim, halı, iç meka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4CF2D20-32AA-981F-88FA-142F09A7A6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154" r="-1" b="19701"/>
          <a:stretch>
            <a:fillRect/>
          </a:stretch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6" name="Resim 5" descr="metin, ekran görüntüsü, giyim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A9B8F01-3073-3E33-19D7-09CC53E601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22" r="2" b="45577"/>
          <a:stretch>
            <a:fillRect/>
          </a:stretch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5" name="Resim 4" descr="metin, unlu mamuller, yemek, gıda, tatl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1CDED65-D04A-FF79-37F6-AB2A5FF3EC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829" r="-1" b="24829"/>
          <a:stretch>
            <a:fillRect/>
          </a:stretch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94" name="Group 96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684E36-DB13-8B44-C971-D9E991A0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tr-TR" sz="1700">
                <a:solidFill>
                  <a:schemeClr val="bg1">
                    <a:alpha val="80000"/>
                  </a:schemeClr>
                </a:solidFill>
                <a:latin typeface="Arial"/>
                <a:cs typeface="Arial"/>
              </a:rPr>
              <a:t>•</a:t>
            </a:r>
            <a:r>
              <a:rPr lang="tr-TR" sz="1700">
                <a:solidFill>
                  <a:schemeClr val="bg1">
                    <a:alpha val="80000"/>
                  </a:schemeClr>
                </a:solidFill>
                <a:latin typeface="Neue Haas Grotesk Text Pro"/>
              </a:rPr>
              <a:t>Treffen im Haus</a:t>
            </a:r>
            <a:endParaRPr lang="tr-TR" sz="1700">
              <a:solidFill>
                <a:schemeClr val="bg1">
                  <a:alpha val="80000"/>
                </a:schemeClr>
              </a:solidFill>
            </a:endParaRPr>
          </a:p>
          <a:p>
            <a:r>
              <a:rPr lang="tr-TR" sz="1700">
                <a:solidFill>
                  <a:schemeClr val="bg1">
                    <a:alpha val="80000"/>
                  </a:schemeClr>
                </a:solidFill>
                <a:latin typeface="Arial"/>
                <a:cs typeface="Arial"/>
              </a:rPr>
              <a:t>•</a:t>
            </a:r>
            <a:r>
              <a:rPr lang="tr-TR" sz="1700">
                <a:solidFill>
                  <a:schemeClr val="bg1">
                    <a:alpha val="80000"/>
                  </a:schemeClr>
                </a:solidFill>
                <a:latin typeface="Neue Haas Grotesk Text Pro"/>
              </a:rPr>
              <a:t>Gespräche und Musik</a:t>
            </a:r>
            <a:endParaRPr lang="tr-TR" sz="1700">
              <a:solidFill>
                <a:schemeClr val="bg1">
                  <a:alpha val="80000"/>
                </a:schemeClr>
              </a:solidFill>
            </a:endParaRPr>
          </a:p>
          <a:p>
            <a:r>
              <a:rPr lang="tr-TR" sz="1700">
                <a:solidFill>
                  <a:schemeClr val="bg1">
                    <a:alpha val="80000"/>
                  </a:schemeClr>
                </a:solidFill>
                <a:latin typeface="Arial"/>
                <a:cs typeface="Arial"/>
              </a:rPr>
              <a:t>•</a:t>
            </a:r>
            <a:r>
              <a:rPr lang="tr-TR" sz="1700">
                <a:solidFill>
                  <a:schemeClr val="bg1">
                    <a:alpha val="80000"/>
                  </a:schemeClr>
                </a:solidFill>
                <a:latin typeface="Neue Haas Grotesk Text Pro"/>
              </a:rPr>
              <a:t>Tee und Cigköfte- Bulgur Frikadelle (Vegan) </a:t>
            </a:r>
            <a:endParaRPr lang="tr-TR" sz="1700">
              <a:solidFill>
                <a:schemeClr val="bg1">
                  <a:alpha val="80000"/>
                </a:schemeClr>
              </a:solidFill>
            </a:endParaRPr>
          </a:p>
          <a:p>
            <a:endParaRPr lang="tr-TR" sz="17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566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FBD1EA-FC0E-4D20-A4FE-67A3966E2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3E7BABB1-9DF9-40FE-8714-CA8546CF7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646A1143-10D7-4989-958D-0BB9ED750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Resim 3" descr="yemek, gıda, metin, et, men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79DE0D2-E90E-E210-CF82-36E4BE2508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061" r="437" b="23838"/>
          <a:stretch>
            <a:fillRect/>
          </a:stretch>
        </p:blipFill>
        <p:spPr>
          <a:xfrm>
            <a:off x="5383589" y="1400188"/>
            <a:ext cx="2742659" cy="2984067"/>
          </a:xfrm>
          <a:prstGeom prst="rect">
            <a:avLst/>
          </a:prstGeom>
        </p:spPr>
      </p:pic>
      <p:pic>
        <p:nvPicPr>
          <p:cNvPr id="5" name="Resim 4" descr="metin, çerez, atıştırmalık, ekran görüntüsü, men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71FCAD6-D97B-BA83-87AA-959BB48A55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94" r="437" b="48590"/>
          <a:stretch>
            <a:fillRect/>
          </a:stretch>
        </p:blipFill>
        <p:spPr>
          <a:xfrm>
            <a:off x="8793759" y="1718843"/>
            <a:ext cx="2740988" cy="248908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A56E5C5-6863-88C1-3047-9729FCF49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644" y="841664"/>
            <a:ext cx="4538649" cy="2782723"/>
          </a:xfrm>
        </p:spPr>
        <p:txBody>
          <a:bodyPr anchor="b">
            <a:normAutofit/>
          </a:bodyPr>
          <a:lstStyle/>
          <a:p>
            <a:pPr algn="l"/>
            <a:r>
              <a:rPr lang="tr-TR" sz="4800" b="1">
                <a:solidFill>
                  <a:schemeClr val="bg1"/>
                </a:solidFill>
                <a:latin typeface="Neue Haas Grotesk Text Pro"/>
              </a:rPr>
              <a:t>Warum es sie wichtig?</a:t>
            </a:r>
            <a:endParaRPr lang="tr-TR" sz="4800">
              <a:solidFill>
                <a:schemeClr val="bg1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270AD4-5B4E-C125-AB68-6CF726B99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643" y="3764655"/>
            <a:ext cx="4538649" cy="23740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tr-TR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tr-TR">
                <a:solidFill>
                  <a:schemeClr val="bg1"/>
                </a:solidFill>
                <a:latin typeface="Neue Haas Grotesk Text Pro"/>
              </a:rPr>
              <a:t>Gemeinschaft </a:t>
            </a:r>
            <a:endParaRPr lang="tr-TR">
              <a:solidFill>
                <a:schemeClr val="bg1"/>
              </a:solidFill>
            </a:endParaRPr>
          </a:p>
          <a:p>
            <a:pPr algn="l"/>
            <a:r>
              <a:rPr lang="tr-TR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tr-TR">
                <a:solidFill>
                  <a:schemeClr val="bg1"/>
                </a:solidFill>
                <a:latin typeface="Neue Haas Grotesk Text Pro"/>
              </a:rPr>
              <a:t>Kultur Teilen</a:t>
            </a:r>
            <a:endParaRPr lang="tr-TR">
              <a:solidFill>
                <a:schemeClr val="bg1"/>
              </a:solidFill>
            </a:endParaRPr>
          </a:p>
          <a:p>
            <a:pPr algn="l"/>
            <a:r>
              <a:rPr lang="tr-TR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tr-TR">
                <a:solidFill>
                  <a:schemeClr val="bg1"/>
                </a:solidFill>
                <a:latin typeface="Neue Haas Grotesk Text Pro"/>
              </a:rPr>
              <a:t>Neue Menschen kennenlernen </a:t>
            </a:r>
            <a:endParaRPr lang="tr-TR">
              <a:solidFill>
                <a:schemeClr val="bg1"/>
              </a:solidFill>
            </a:endParaRPr>
          </a:p>
          <a:p>
            <a:pPr algn="l"/>
            <a:endParaRPr lang="tr-T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77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1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43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4600" y="662169"/>
            <a:ext cx="10289033" cy="569418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5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4600" y="662169"/>
            <a:ext cx="10289033" cy="569418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 descr="metin, iş kartı, meyve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760327C-9AC6-D65C-3B77-327986869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981" r="-1" b="9749"/>
          <a:stretch>
            <a:fillRect/>
          </a:stretch>
        </p:blipFill>
        <p:spPr>
          <a:xfrm>
            <a:off x="838200" y="233807"/>
            <a:ext cx="10468866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3994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BC38483-651D-5769-10B7-36D18ED9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tr-TR" sz="3000" dirty="0" err="1">
                <a:solidFill>
                  <a:srgbClr val="FFFFFF"/>
                </a:solidFill>
              </a:rPr>
              <a:t>Was</a:t>
            </a:r>
            <a:r>
              <a:rPr lang="tr-TR" sz="3000" dirty="0">
                <a:solidFill>
                  <a:srgbClr val="FFFFFF"/>
                </a:solidFill>
              </a:rPr>
              <a:t> </a:t>
            </a:r>
            <a:r>
              <a:rPr lang="tr-TR" sz="3000" dirty="0" err="1">
                <a:solidFill>
                  <a:srgbClr val="FFFFFF"/>
                </a:solidFill>
              </a:rPr>
              <a:t>ist</a:t>
            </a:r>
            <a:r>
              <a:rPr lang="tr-TR" sz="3000" dirty="0">
                <a:solidFill>
                  <a:srgbClr val="FFFFFF"/>
                </a:solidFill>
              </a:rPr>
              <a:t> </a:t>
            </a:r>
            <a:r>
              <a:rPr lang="tr-TR" sz="3000" dirty="0" err="1">
                <a:solidFill>
                  <a:srgbClr val="FFFFFF"/>
                </a:solidFill>
              </a:rPr>
              <a:t>die</a:t>
            </a:r>
            <a:r>
              <a:rPr lang="tr-TR" sz="3000" dirty="0">
                <a:solidFill>
                  <a:srgbClr val="FFFFFF"/>
                </a:solidFill>
              </a:rPr>
              <a:t> </a:t>
            </a:r>
            <a:r>
              <a:rPr lang="tr-TR" sz="3000" dirty="0" err="1">
                <a:solidFill>
                  <a:srgbClr val="FFFFFF"/>
                </a:solidFill>
              </a:rPr>
              <a:t>Initiative</a:t>
            </a:r>
            <a:r>
              <a:rPr lang="tr-TR" sz="3000" dirty="0">
                <a:solidFill>
                  <a:srgbClr val="FFFFFF"/>
                </a:solidFill>
              </a:rPr>
              <a:t> </a:t>
            </a:r>
            <a:r>
              <a:rPr lang="tr-TR" sz="3000" dirty="0" err="1">
                <a:solidFill>
                  <a:srgbClr val="FFFFFF"/>
                </a:solidFill>
              </a:rPr>
              <a:t>Hoffnungsvielfalt</a:t>
            </a:r>
            <a:r>
              <a:rPr lang="tr-TR" sz="3000" dirty="0">
                <a:solidFill>
                  <a:srgbClr val="FFFFFF"/>
                </a:solidFill>
              </a:rPr>
              <a:t>?</a:t>
            </a:r>
          </a:p>
        </p:txBody>
      </p:sp>
      <p:graphicFrame>
        <p:nvGraphicFramePr>
          <p:cNvPr id="13" name="İçerik Yer Tutucusu 2">
            <a:extLst>
              <a:ext uri="{FF2B5EF4-FFF2-40B4-BE49-F238E27FC236}">
                <a16:creationId xmlns:a16="http://schemas.microsoft.com/office/drawing/2014/main" id="{5FAAC7A2-AD08-968E-A4C0-08BD1F97C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303581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475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İçerik Yer Tutucusu 3" descr="metin, iş kartı, meyve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5E44C3F-6369-01C9-C380-6E4B599D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647" y="1850291"/>
            <a:ext cx="4730214" cy="315741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2A2DD93C-FF94-74DD-6E8C-9557A3E6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Hoffnungsvielfalt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0CA446-7906-897F-0DC9-4FD631A4474D}"/>
              </a:ext>
            </a:extLst>
          </p:cNvPr>
          <p:cNvSpPr txBox="1"/>
          <p:nvPr/>
        </p:nvSpPr>
        <p:spPr>
          <a:xfrm>
            <a:off x="786383" y="3566810"/>
            <a:ext cx="5692953" cy="265111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 Instagram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 hoffnungsvielfalt.de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Facebook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</a:rPr>
              <a:t>Hoffnungsvielfalt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2212DE8-3F33-899F-D726-E317D2EA534E}"/>
              </a:ext>
            </a:extLst>
          </p:cNvPr>
          <p:cNvSpPr txBox="1"/>
          <p:nvPr/>
        </p:nvSpPr>
        <p:spPr>
          <a:xfrm>
            <a:off x="7010399" y="5320146"/>
            <a:ext cx="462741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3200" err="1"/>
              <a:t>Vielen</a:t>
            </a:r>
            <a:r>
              <a:rPr lang="tr-TR" sz="3200" dirty="0"/>
              <a:t> Dank </a:t>
            </a:r>
            <a:r>
              <a:rPr lang="tr-TR" sz="3200" err="1"/>
              <a:t>für</a:t>
            </a:r>
            <a:endParaRPr lang="tr-TR" sz="3200" dirty="0"/>
          </a:p>
          <a:p>
            <a:r>
              <a:rPr lang="tr-TR" sz="3200" err="1"/>
              <a:t>Ihre</a:t>
            </a:r>
            <a:r>
              <a:rPr lang="tr-TR" sz="3200" dirty="0"/>
              <a:t> </a:t>
            </a:r>
            <a:r>
              <a:rPr lang="tr-TR" sz="3200" err="1"/>
              <a:t>Aufmerksamkeit</a:t>
            </a:r>
            <a:endParaRPr lang="tr-TR" sz="32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93A80D6-08B2-5975-37D4-D22A02D516B9}"/>
              </a:ext>
            </a:extLst>
          </p:cNvPr>
          <p:cNvSpPr txBox="1"/>
          <p:nvPr/>
        </p:nvSpPr>
        <p:spPr>
          <a:xfrm>
            <a:off x="1717963" y="5860473"/>
            <a:ext cx="37822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dirty="0" err="1"/>
              <a:t>Vergesst</a:t>
            </a:r>
            <a:r>
              <a:rPr lang="tr-TR" dirty="0"/>
              <a:t> </a:t>
            </a:r>
            <a:r>
              <a:rPr lang="tr-TR" dirty="0" err="1"/>
              <a:t>nicht</a:t>
            </a:r>
            <a:r>
              <a:rPr lang="tr-TR" dirty="0"/>
              <a:t>, </a:t>
            </a:r>
            <a:r>
              <a:rPr lang="tr-TR" dirty="0" err="1"/>
              <a:t>uns</a:t>
            </a:r>
            <a:r>
              <a:rPr lang="tr-TR" dirty="0"/>
              <a:t> </a:t>
            </a:r>
            <a:r>
              <a:rPr lang="tr-TR" dirty="0" err="1"/>
              <a:t>zu</a:t>
            </a:r>
            <a:r>
              <a:rPr lang="tr-TR" dirty="0"/>
              <a:t> </a:t>
            </a:r>
            <a:r>
              <a:rPr lang="tr-TR" dirty="0" err="1"/>
              <a:t>folgen</a:t>
            </a:r>
            <a:r>
              <a:rPr lang="tr-TR" dirty="0"/>
              <a:t>! ;)</a:t>
            </a:r>
          </a:p>
        </p:txBody>
      </p:sp>
    </p:spTree>
    <p:extLst>
      <p:ext uri="{BB962C8B-B14F-4D97-AF65-F5344CB8AC3E}">
        <p14:creationId xmlns:p14="http://schemas.microsoft.com/office/powerpoint/2010/main" val="122727998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s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SIRA GECESI</vt:lpstr>
      <vt:lpstr>•Was ist eine Sira Gecesi? </vt:lpstr>
      <vt:lpstr>•Wie läuft sie ab? </vt:lpstr>
      <vt:lpstr>Warum es sie wichtig?</vt:lpstr>
      <vt:lpstr>PowerPoint Sunusu</vt:lpstr>
      <vt:lpstr>Was ist die Initiative Hoffnungsvielfalt?</vt:lpstr>
      <vt:lpstr>Hoffnungsvielfalt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177</cp:revision>
  <dcterms:created xsi:type="dcterms:W3CDTF">2025-12-28T20:50:37Z</dcterms:created>
  <dcterms:modified xsi:type="dcterms:W3CDTF">2026-01-08T21:19:00Z</dcterms:modified>
</cp:coreProperties>
</file>