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Public Sans" panose="020B0604020202020204" charset="0"/>
      <p:regular r:id="rId13"/>
    </p:embeddedFont>
    <p:embeddedFont>
      <p:font typeface="Bryndan Write" panose="020B0604020202020204" charset="0"/>
      <p:regular r:id="rId14"/>
    </p:embeddedFont>
    <p:embeddedFont>
      <p:font typeface="Yeseva On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70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4335690" y="3537932"/>
            <a:ext cx="4669257" cy="9915410"/>
          </a:xfrm>
          <a:custGeom>
            <a:avLst/>
            <a:gdLst/>
            <a:ahLst/>
            <a:cxnLst/>
            <a:rect l="l" t="t" r="r" b="b"/>
            <a:pathLst>
              <a:path w="4669257" h="9915410">
                <a:moveTo>
                  <a:pt x="0" y="0"/>
                </a:moveTo>
                <a:lnTo>
                  <a:pt x="4669257" y="0"/>
                </a:lnTo>
                <a:lnTo>
                  <a:pt x="4669257" y="9915410"/>
                </a:lnTo>
                <a:lnTo>
                  <a:pt x="0" y="991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600417" flipH="1">
            <a:off x="11770081" y="-875616"/>
            <a:ext cx="4596169" cy="9760204"/>
          </a:xfrm>
          <a:custGeom>
            <a:avLst/>
            <a:gdLst/>
            <a:ahLst/>
            <a:cxnLst/>
            <a:rect l="l" t="t" r="r" b="b"/>
            <a:pathLst>
              <a:path w="4596169" h="9760204">
                <a:moveTo>
                  <a:pt x="4596169" y="0"/>
                </a:moveTo>
                <a:lnTo>
                  <a:pt x="0" y="0"/>
                </a:lnTo>
                <a:lnTo>
                  <a:pt x="0" y="9760203"/>
                </a:lnTo>
                <a:lnTo>
                  <a:pt x="4596169" y="9760203"/>
                </a:lnTo>
                <a:lnTo>
                  <a:pt x="459616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86926" y="723900"/>
            <a:ext cx="5589210" cy="2326509"/>
          </a:xfrm>
          <a:custGeom>
            <a:avLst/>
            <a:gdLst/>
            <a:ahLst/>
            <a:cxnLst/>
            <a:rect l="l" t="t" r="r" b="b"/>
            <a:pathLst>
              <a:path w="5589210" h="2326509">
                <a:moveTo>
                  <a:pt x="0" y="0"/>
                </a:moveTo>
                <a:lnTo>
                  <a:pt x="5589210" y="0"/>
                </a:lnTo>
                <a:lnTo>
                  <a:pt x="5589210" y="2326509"/>
                </a:lnTo>
                <a:lnTo>
                  <a:pt x="0" y="2326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19600" y="3334348"/>
            <a:ext cx="89916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8100" dirty="0">
                <a:solidFill>
                  <a:srgbClr val="EF1828"/>
                </a:solidFill>
                <a:latin typeface="Bryndan Write"/>
              </a:rPr>
              <a:t>Join Us!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62800" y="4220370"/>
            <a:ext cx="417522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3C3B"/>
                </a:solidFill>
                <a:latin typeface="Public Sans"/>
              </a:rPr>
              <a:t>https://sofra.cologne/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6" t="-678" b="-6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12223" y="1516305"/>
            <a:ext cx="14739245" cy="7099178"/>
            <a:chOff x="0" y="0"/>
            <a:chExt cx="3881941" cy="18697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1941" cy="1869742"/>
            </a:xfrm>
            <a:custGeom>
              <a:avLst/>
              <a:gdLst/>
              <a:ahLst/>
              <a:cxnLst/>
              <a:rect l="l" t="t" r="r" b="b"/>
              <a:pathLst>
                <a:path w="3881941" h="1869742">
                  <a:moveTo>
                    <a:pt x="0" y="0"/>
                  </a:moveTo>
                  <a:lnTo>
                    <a:pt x="3881941" y="0"/>
                  </a:lnTo>
                  <a:lnTo>
                    <a:pt x="3881941" y="1869742"/>
                  </a:lnTo>
                  <a:lnTo>
                    <a:pt x="0" y="18697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401307" y="3753003"/>
            <a:ext cx="5902344" cy="3476355"/>
            <a:chOff x="0" y="0"/>
            <a:chExt cx="4102560" cy="24163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02354" cy="2416302"/>
            </a:xfrm>
            <a:custGeom>
              <a:avLst/>
              <a:gdLst/>
              <a:ahLst/>
              <a:cxnLst/>
              <a:rect l="l" t="t" r="r" b="b"/>
              <a:pathLst>
                <a:path w="4102354" h="2416302">
                  <a:moveTo>
                    <a:pt x="837438" y="2416302"/>
                  </a:moveTo>
                  <a:cubicBezTo>
                    <a:pt x="804545" y="2194433"/>
                    <a:pt x="771525" y="1982089"/>
                    <a:pt x="743331" y="1765046"/>
                  </a:cubicBezTo>
                  <a:cubicBezTo>
                    <a:pt x="729234" y="1675384"/>
                    <a:pt x="729234" y="1585722"/>
                    <a:pt x="719836" y="1496060"/>
                  </a:cubicBezTo>
                  <a:cubicBezTo>
                    <a:pt x="719836" y="1481963"/>
                    <a:pt x="710438" y="1463040"/>
                    <a:pt x="696341" y="1458341"/>
                  </a:cubicBezTo>
                  <a:cubicBezTo>
                    <a:pt x="691642" y="1453642"/>
                    <a:pt x="668147" y="1463040"/>
                    <a:pt x="658749" y="1472438"/>
                  </a:cubicBezTo>
                  <a:cubicBezTo>
                    <a:pt x="536448" y="1590421"/>
                    <a:pt x="367030" y="1618742"/>
                    <a:pt x="221234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719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555" y="94361"/>
                    <a:pt x="1759458" y="127381"/>
                  </a:cubicBezTo>
                  <a:cubicBezTo>
                    <a:pt x="1773555" y="127381"/>
                    <a:pt x="1792351" y="141478"/>
                    <a:pt x="1806448" y="146304"/>
                  </a:cubicBezTo>
                  <a:cubicBezTo>
                    <a:pt x="1801749" y="160401"/>
                    <a:pt x="1797050" y="179324"/>
                    <a:pt x="1787652" y="193548"/>
                  </a:cubicBezTo>
                  <a:cubicBezTo>
                    <a:pt x="1674749" y="311531"/>
                    <a:pt x="1646555" y="481457"/>
                    <a:pt x="1717040" y="623062"/>
                  </a:cubicBezTo>
                  <a:cubicBezTo>
                    <a:pt x="1792351" y="769366"/>
                    <a:pt x="1942846" y="844931"/>
                    <a:pt x="2107565" y="826008"/>
                  </a:cubicBezTo>
                  <a:cubicBezTo>
                    <a:pt x="2258060" y="802386"/>
                    <a:pt x="2385187" y="684403"/>
                    <a:pt x="2418080" y="524002"/>
                  </a:cubicBezTo>
                  <a:cubicBezTo>
                    <a:pt x="2441575" y="396621"/>
                    <a:pt x="2403983" y="283337"/>
                    <a:pt x="2309876" y="184150"/>
                  </a:cubicBezTo>
                  <a:cubicBezTo>
                    <a:pt x="2300478" y="174752"/>
                    <a:pt x="2291080" y="155829"/>
                    <a:pt x="2295779" y="151130"/>
                  </a:cubicBezTo>
                  <a:cubicBezTo>
                    <a:pt x="2300478" y="137033"/>
                    <a:pt x="2319274" y="127508"/>
                    <a:pt x="2333371" y="127508"/>
                  </a:cubicBezTo>
                  <a:cubicBezTo>
                    <a:pt x="2483866" y="108585"/>
                    <a:pt x="2639187" y="99187"/>
                    <a:pt x="2789682" y="80264"/>
                  </a:cubicBezTo>
                  <a:cubicBezTo>
                    <a:pt x="2945130" y="61341"/>
                    <a:pt x="3095752" y="33020"/>
                    <a:pt x="3250946" y="4699"/>
                  </a:cubicBezTo>
                  <a:cubicBezTo>
                    <a:pt x="3260344" y="37719"/>
                    <a:pt x="3269742" y="75438"/>
                    <a:pt x="3279140" y="117983"/>
                  </a:cubicBezTo>
                  <a:cubicBezTo>
                    <a:pt x="3330829" y="382270"/>
                    <a:pt x="3368548" y="651256"/>
                    <a:pt x="3382645" y="924941"/>
                  </a:cubicBezTo>
                  <a:cubicBezTo>
                    <a:pt x="3382645" y="934339"/>
                    <a:pt x="3392043" y="957961"/>
                    <a:pt x="3401441" y="957961"/>
                  </a:cubicBezTo>
                  <a:cubicBezTo>
                    <a:pt x="3410839" y="962660"/>
                    <a:pt x="3429635" y="953262"/>
                    <a:pt x="3443732" y="943864"/>
                  </a:cubicBezTo>
                  <a:cubicBezTo>
                    <a:pt x="3556635" y="839978"/>
                    <a:pt x="3688334" y="802259"/>
                    <a:pt x="3838956" y="858901"/>
                  </a:cubicBezTo>
                  <a:cubicBezTo>
                    <a:pt x="3984752" y="910844"/>
                    <a:pt x="4064762" y="1028827"/>
                    <a:pt x="4083558" y="1184529"/>
                  </a:cubicBezTo>
                  <a:cubicBezTo>
                    <a:pt x="4102354" y="1368552"/>
                    <a:pt x="3947160" y="1557401"/>
                    <a:pt x="3758946" y="1576197"/>
                  </a:cubicBezTo>
                  <a:cubicBezTo>
                    <a:pt x="3636645" y="1595120"/>
                    <a:pt x="3533140" y="1557274"/>
                    <a:pt x="3443732" y="1472311"/>
                  </a:cubicBezTo>
                  <a:cubicBezTo>
                    <a:pt x="3434334" y="1462913"/>
                    <a:pt x="3410839" y="1453388"/>
                    <a:pt x="3401441" y="1458214"/>
                  </a:cubicBezTo>
                  <a:cubicBezTo>
                    <a:pt x="3387344" y="1462913"/>
                    <a:pt x="3382645" y="1486535"/>
                    <a:pt x="3377946" y="1500632"/>
                  </a:cubicBezTo>
                  <a:cubicBezTo>
                    <a:pt x="3363849" y="1797939"/>
                    <a:pt x="3321431" y="2095246"/>
                    <a:pt x="3260344" y="2387854"/>
                  </a:cubicBezTo>
                  <a:cubicBezTo>
                    <a:pt x="3260344" y="2397252"/>
                    <a:pt x="3255645" y="2401951"/>
                    <a:pt x="3250946" y="2416175"/>
                  </a:cubicBezTo>
                  <a:cubicBezTo>
                    <a:pt x="3170936" y="2402078"/>
                    <a:pt x="3095752" y="2383155"/>
                    <a:pt x="3015742" y="2373757"/>
                  </a:cubicBezTo>
                  <a:cubicBezTo>
                    <a:pt x="2794635" y="2345436"/>
                    <a:pt x="2568829" y="2317115"/>
                    <a:pt x="2343023" y="2293493"/>
                  </a:cubicBezTo>
                  <a:cubicBezTo>
                    <a:pt x="2328926" y="2288794"/>
                    <a:pt x="2310130" y="2279396"/>
                    <a:pt x="2296033" y="2269871"/>
                  </a:cubicBezTo>
                  <a:cubicBezTo>
                    <a:pt x="2300732" y="2255774"/>
                    <a:pt x="2305431" y="2236851"/>
                    <a:pt x="2314829" y="2222627"/>
                  </a:cubicBezTo>
                  <a:cubicBezTo>
                    <a:pt x="2460625" y="2071624"/>
                    <a:pt x="2460625" y="1840357"/>
                    <a:pt x="2314829" y="1698752"/>
                  </a:cubicBezTo>
                  <a:cubicBezTo>
                    <a:pt x="2169033" y="1552448"/>
                    <a:pt x="1933702" y="1552448"/>
                    <a:pt x="1787906" y="1698752"/>
                  </a:cubicBezTo>
                  <a:cubicBezTo>
                    <a:pt x="1642110" y="1845056"/>
                    <a:pt x="1642110" y="2071624"/>
                    <a:pt x="1787906" y="2222627"/>
                  </a:cubicBezTo>
                  <a:cubicBezTo>
                    <a:pt x="1797304" y="2236724"/>
                    <a:pt x="1806702" y="2255647"/>
                    <a:pt x="1806702" y="2269871"/>
                  </a:cubicBezTo>
                  <a:cubicBezTo>
                    <a:pt x="1806702" y="2279269"/>
                    <a:pt x="1778508" y="2288794"/>
                    <a:pt x="1764411" y="2293493"/>
                  </a:cubicBezTo>
                  <a:cubicBezTo>
                    <a:pt x="1472692" y="2307590"/>
                    <a:pt x="1180973" y="2345436"/>
                    <a:pt x="889381" y="2411476"/>
                  </a:cubicBezTo>
                  <a:cubicBezTo>
                    <a:pt x="879983" y="2411476"/>
                    <a:pt x="865886" y="2411476"/>
                    <a:pt x="837692" y="2416175"/>
                  </a:cubicBezTo>
                  <a:close/>
                </a:path>
              </a:pathLst>
            </a:custGeom>
            <a:solidFill>
              <a:srgbClr val="EF7F0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5387220" y="1688500"/>
            <a:ext cx="7741160" cy="1626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21"/>
              </a:lnSpc>
              <a:spcBef>
                <a:spcPct val="0"/>
              </a:spcBef>
            </a:pPr>
            <a:r>
              <a:rPr lang="en-US" sz="4795">
                <a:solidFill>
                  <a:srgbClr val="191919"/>
                </a:solidFill>
                <a:latin typeface="Yeseva One"/>
              </a:rPr>
              <a:t>andere Möglichkeiten, uns zu unterstützen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15419" y="3877327"/>
            <a:ext cx="4544685" cy="69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928">
                <a:solidFill>
                  <a:srgbClr val="3C3C3B"/>
                </a:solidFill>
                <a:latin typeface="Yeseva One"/>
              </a:rPr>
              <a:t>Mitglied werden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4873" y="5622457"/>
            <a:ext cx="2472833" cy="69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928">
                <a:solidFill>
                  <a:srgbClr val="3C3C3B"/>
                </a:solidFill>
                <a:latin typeface="Yeseva One"/>
              </a:rPr>
              <a:t>Spenden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55496" y="3725721"/>
            <a:ext cx="1259923" cy="9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6"/>
              </a:lnSpc>
              <a:spcBef>
                <a:spcPct val="0"/>
              </a:spcBef>
            </a:pPr>
            <a:r>
              <a:rPr lang="en-US" sz="5678" spc="17">
                <a:solidFill>
                  <a:srgbClr val="67B433"/>
                </a:solidFill>
                <a:latin typeface="Yeseva One"/>
              </a:rPr>
              <a:t>01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5496" y="5470852"/>
            <a:ext cx="1259923" cy="97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6"/>
              </a:lnSpc>
              <a:spcBef>
                <a:spcPct val="0"/>
              </a:spcBef>
            </a:pPr>
            <a:r>
              <a:rPr lang="en-US" sz="5678" spc="17">
                <a:solidFill>
                  <a:srgbClr val="498CCE"/>
                </a:solidFill>
                <a:latin typeface="Yeseva One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7079301" y="-1772418"/>
            <a:ext cx="3872942" cy="3853056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grpSp>
        <p:nvGrpSpPr>
          <p:cNvPr id="4" name="Group 4"/>
          <p:cNvGrpSpPr/>
          <p:nvPr/>
        </p:nvGrpSpPr>
        <p:grpSpPr>
          <a:xfrm rot="426800">
            <a:off x="14648892" y="-22641"/>
            <a:ext cx="4143821" cy="3860151"/>
            <a:chOff x="0" y="0"/>
            <a:chExt cx="4662509" cy="43433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343500"/>
            </a:xfrm>
            <a:custGeom>
              <a:avLst/>
              <a:gdLst/>
              <a:ahLst/>
              <a:cxnLst/>
              <a:rect l="l" t="t" r="r" b="b"/>
              <a:pathLst>
                <a:path w="4662424" h="4343500">
                  <a:moveTo>
                    <a:pt x="1407922" y="3676834"/>
                  </a:moveTo>
                  <a:cubicBezTo>
                    <a:pt x="1454023" y="3633889"/>
                    <a:pt x="1477137" y="3590825"/>
                    <a:pt x="1500251" y="3547880"/>
                  </a:cubicBezTo>
                  <a:cubicBezTo>
                    <a:pt x="2331212" y="4343500"/>
                    <a:pt x="2331212" y="4343500"/>
                    <a:pt x="2331212" y="4343500"/>
                  </a:cubicBezTo>
                  <a:cubicBezTo>
                    <a:pt x="3046730" y="3676952"/>
                    <a:pt x="3046730" y="3676952"/>
                    <a:pt x="3046730" y="3676952"/>
                  </a:cubicBezTo>
                  <a:cubicBezTo>
                    <a:pt x="3046730" y="3676952"/>
                    <a:pt x="3046730" y="3676952"/>
                    <a:pt x="3046730" y="3676952"/>
                  </a:cubicBezTo>
                  <a:cubicBezTo>
                    <a:pt x="2792857" y="3440459"/>
                    <a:pt x="2792857" y="3053361"/>
                    <a:pt x="3046730" y="2838399"/>
                  </a:cubicBezTo>
                  <a:cubicBezTo>
                    <a:pt x="3300603" y="2601905"/>
                    <a:pt x="3693033" y="2601905"/>
                    <a:pt x="3946906" y="2838399"/>
                  </a:cubicBezTo>
                  <a:cubicBezTo>
                    <a:pt x="3946906" y="2838399"/>
                    <a:pt x="3946906" y="2838399"/>
                    <a:pt x="3946906" y="2838399"/>
                  </a:cubicBezTo>
                  <a:cubicBezTo>
                    <a:pt x="4662424" y="2171863"/>
                    <a:pt x="4662424" y="2171863"/>
                    <a:pt x="4662424" y="2171863"/>
                  </a:cubicBezTo>
                  <a:cubicBezTo>
                    <a:pt x="3831463" y="1397786"/>
                    <a:pt x="3831463" y="1397786"/>
                    <a:pt x="3831463" y="1397786"/>
                  </a:cubicBezTo>
                  <a:cubicBezTo>
                    <a:pt x="3854577" y="1376254"/>
                    <a:pt x="3900678" y="1354841"/>
                    <a:pt x="3923792" y="1333309"/>
                  </a:cubicBezTo>
                  <a:cubicBezTo>
                    <a:pt x="4108450" y="1139761"/>
                    <a:pt x="4108450" y="860322"/>
                    <a:pt x="3923792" y="688305"/>
                  </a:cubicBezTo>
                  <a:cubicBezTo>
                    <a:pt x="3739134" y="516288"/>
                    <a:pt x="3439033" y="516288"/>
                    <a:pt x="3254375" y="688305"/>
                  </a:cubicBezTo>
                  <a:cubicBezTo>
                    <a:pt x="3231261" y="709836"/>
                    <a:pt x="3185160" y="752782"/>
                    <a:pt x="3162046" y="795845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666536"/>
                    <a:pt x="1638808" y="666536"/>
                    <a:pt x="1638808" y="666536"/>
                  </a:cubicBezTo>
                  <a:cubicBezTo>
                    <a:pt x="1869567" y="881498"/>
                    <a:pt x="1869567" y="1268596"/>
                    <a:pt x="1615694" y="1505090"/>
                  </a:cubicBezTo>
                  <a:cubicBezTo>
                    <a:pt x="1361821" y="1720052"/>
                    <a:pt x="969391" y="1720052"/>
                    <a:pt x="715518" y="1505090"/>
                  </a:cubicBezTo>
                  <a:cubicBezTo>
                    <a:pt x="0" y="2171626"/>
                    <a:pt x="0" y="2171626"/>
                    <a:pt x="0" y="2171626"/>
                  </a:cubicBezTo>
                  <a:cubicBezTo>
                    <a:pt x="854075" y="2967234"/>
                    <a:pt x="854075" y="2967234"/>
                    <a:pt x="854075" y="2967234"/>
                  </a:cubicBezTo>
                  <a:cubicBezTo>
                    <a:pt x="807974" y="2967234"/>
                    <a:pt x="761746" y="3010179"/>
                    <a:pt x="738632" y="3031711"/>
                  </a:cubicBezTo>
                  <a:cubicBezTo>
                    <a:pt x="530860" y="3225260"/>
                    <a:pt x="530860" y="3504698"/>
                    <a:pt x="738632" y="3676715"/>
                  </a:cubicBezTo>
                  <a:cubicBezTo>
                    <a:pt x="923290" y="3848733"/>
                    <a:pt x="1223391" y="3848733"/>
                    <a:pt x="1408049" y="3676715"/>
                  </a:cubicBezTo>
                  <a:close/>
                </a:path>
              </a:pathLst>
            </a:custGeom>
            <a:solidFill>
              <a:srgbClr val="EF1828"/>
            </a:solidFill>
          </p:spPr>
        </p:sp>
      </p:grpSp>
      <p:grpSp>
        <p:nvGrpSpPr>
          <p:cNvPr id="6" name="Group 6"/>
          <p:cNvGrpSpPr/>
          <p:nvPr/>
        </p:nvGrpSpPr>
        <p:grpSpPr>
          <a:xfrm rot="426800">
            <a:off x="13064552" y="-2273431"/>
            <a:ext cx="3872942" cy="3853056"/>
            <a:chOff x="0" y="0"/>
            <a:chExt cx="4640128" cy="4616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3C3C3B"/>
            </a:solidFill>
          </p:spPr>
        </p:sp>
      </p:grpSp>
      <p:grpSp>
        <p:nvGrpSpPr>
          <p:cNvPr id="8" name="Group 8"/>
          <p:cNvGrpSpPr/>
          <p:nvPr/>
        </p:nvGrpSpPr>
        <p:grpSpPr>
          <a:xfrm rot="426800">
            <a:off x="16576189" y="2259156"/>
            <a:ext cx="3872942" cy="3853056"/>
            <a:chOff x="0" y="0"/>
            <a:chExt cx="4640128" cy="4616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67B433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6323850" y="-264356"/>
            <a:ext cx="17334352" cy="11847330"/>
            <a:chOff x="0" y="0"/>
            <a:chExt cx="5508856" cy="37650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7F0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156" b="-11031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0842037" y="7158683"/>
            <a:ext cx="6953590" cy="2894432"/>
          </a:xfrm>
          <a:custGeom>
            <a:avLst/>
            <a:gdLst/>
            <a:ahLst/>
            <a:cxnLst/>
            <a:rect l="l" t="t" r="r" b="b"/>
            <a:pathLst>
              <a:path w="6953590" h="2894432">
                <a:moveTo>
                  <a:pt x="0" y="0"/>
                </a:moveTo>
                <a:lnTo>
                  <a:pt x="6953591" y="0"/>
                </a:lnTo>
                <a:lnTo>
                  <a:pt x="6953591" y="2894432"/>
                </a:lnTo>
                <a:lnTo>
                  <a:pt x="0" y="2894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01495" y="838200"/>
            <a:ext cx="7699527" cy="665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83"/>
              </a:lnSpc>
            </a:pPr>
            <a:r>
              <a:rPr lang="en-US" sz="9487" spc="-94">
                <a:solidFill>
                  <a:srgbClr val="3C3C3B"/>
                </a:solidFill>
                <a:latin typeface="Yeseva One"/>
              </a:rPr>
              <a:t>Vielen Dank, </a:t>
            </a:r>
          </a:p>
          <a:p>
            <a:pPr algn="ctr">
              <a:lnSpc>
                <a:spcPts val="13283"/>
              </a:lnSpc>
            </a:pPr>
            <a:r>
              <a:rPr lang="en-US" sz="9487" spc="-94">
                <a:solidFill>
                  <a:srgbClr val="3C3C3B"/>
                </a:solidFill>
                <a:latin typeface="Yeseva One"/>
              </a:rPr>
              <a:t>dass du </a:t>
            </a:r>
          </a:p>
          <a:p>
            <a:pPr algn="ctr">
              <a:lnSpc>
                <a:spcPts val="13283"/>
              </a:lnSpc>
            </a:pPr>
            <a:r>
              <a:rPr lang="en-US" sz="9487" spc="-94">
                <a:solidFill>
                  <a:srgbClr val="3C3C3B"/>
                </a:solidFill>
                <a:latin typeface="Yeseva One"/>
              </a:rPr>
              <a:t>dabei </a:t>
            </a:r>
          </a:p>
          <a:p>
            <a:pPr algn="ctr">
              <a:lnSpc>
                <a:spcPts val="13283"/>
              </a:lnSpc>
              <a:spcBef>
                <a:spcPct val="0"/>
              </a:spcBef>
            </a:pPr>
            <a:r>
              <a:rPr lang="en-US" sz="9487" spc="-94">
                <a:solidFill>
                  <a:srgbClr val="3C3C3B"/>
                </a:solidFill>
                <a:latin typeface="Yeseva One"/>
              </a:rPr>
              <a:t>bist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7334681"/>
            <a:ext cx="1358556" cy="1923619"/>
          </a:xfrm>
          <a:custGeom>
            <a:avLst/>
            <a:gdLst/>
            <a:ahLst/>
            <a:cxnLst/>
            <a:rect l="l" t="t" r="r" b="b"/>
            <a:pathLst>
              <a:path w="1358556" h="1923619">
                <a:moveTo>
                  <a:pt x="0" y="0"/>
                </a:moveTo>
                <a:lnTo>
                  <a:pt x="1358556" y="0"/>
                </a:lnTo>
                <a:lnTo>
                  <a:pt x="1358556" y="1923619"/>
                </a:lnTo>
                <a:lnTo>
                  <a:pt x="0" y="1923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2913925" y="1795170"/>
            <a:ext cx="11042890" cy="6696659"/>
            <a:chOff x="0" y="0"/>
            <a:chExt cx="9994800" cy="60610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94708" cy="6061028"/>
            </a:xfrm>
            <a:custGeom>
              <a:avLst/>
              <a:gdLst/>
              <a:ahLst/>
              <a:cxnLst/>
              <a:rect l="l" t="t" r="r" b="b"/>
              <a:pathLst>
                <a:path w="9994708" h="6061028">
                  <a:moveTo>
                    <a:pt x="2040311" y="6061028"/>
                  </a:moveTo>
                  <a:cubicBezTo>
                    <a:pt x="1959922" y="5504494"/>
                    <a:pt x="1879844" y="4971853"/>
                    <a:pt x="1811205" y="4427424"/>
                  </a:cubicBezTo>
                  <a:cubicBezTo>
                    <a:pt x="1776885" y="4202517"/>
                    <a:pt x="1776885" y="3977610"/>
                    <a:pt x="1754005" y="3752702"/>
                  </a:cubicBezTo>
                  <a:cubicBezTo>
                    <a:pt x="1754005" y="3717341"/>
                    <a:pt x="1731126" y="3669875"/>
                    <a:pt x="1696806" y="3658088"/>
                  </a:cubicBezTo>
                  <a:cubicBezTo>
                    <a:pt x="1685366" y="3646301"/>
                    <a:pt x="1628167" y="3669875"/>
                    <a:pt x="1604978" y="3693449"/>
                  </a:cubicBezTo>
                  <a:cubicBezTo>
                    <a:pt x="1306924" y="3989396"/>
                    <a:pt x="894472" y="4060437"/>
                    <a:pt x="538909" y="3870890"/>
                  </a:cubicBezTo>
                  <a:cubicBezTo>
                    <a:pt x="194786" y="3681662"/>
                    <a:pt x="0" y="3291101"/>
                    <a:pt x="57199" y="2912008"/>
                  </a:cubicBezTo>
                  <a:cubicBezTo>
                    <a:pt x="114708" y="2497873"/>
                    <a:pt x="401322" y="2178351"/>
                    <a:pt x="813774" y="2107311"/>
                  </a:cubicBezTo>
                  <a:cubicBezTo>
                    <a:pt x="1100389" y="2048058"/>
                    <a:pt x="1363814" y="2142672"/>
                    <a:pt x="1593229" y="2355792"/>
                  </a:cubicBezTo>
                  <a:cubicBezTo>
                    <a:pt x="1616109" y="2379366"/>
                    <a:pt x="1661868" y="2391153"/>
                    <a:pt x="1707937" y="2415046"/>
                  </a:cubicBezTo>
                  <a:cubicBezTo>
                    <a:pt x="1719377" y="2367579"/>
                    <a:pt x="1753696" y="2332218"/>
                    <a:pt x="1765136" y="2284752"/>
                  </a:cubicBezTo>
                  <a:cubicBezTo>
                    <a:pt x="1799456" y="1538990"/>
                    <a:pt x="1891283" y="793228"/>
                    <a:pt x="2051750" y="71040"/>
                  </a:cubicBezTo>
                  <a:cubicBezTo>
                    <a:pt x="2051750" y="47466"/>
                    <a:pt x="2063190" y="35679"/>
                    <a:pt x="2063190" y="0"/>
                  </a:cubicBezTo>
                  <a:cubicBezTo>
                    <a:pt x="2223657" y="35361"/>
                    <a:pt x="2372684" y="71040"/>
                    <a:pt x="2533151" y="94614"/>
                  </a:cubicBezTo>
                  <a:cubicBezTo>
                    <a:pt x="3117820" y="165654"/>
                    <a:pt x="3702179" y="236694"/>
                    <a:pt x="4286847" y="319521"/>
                  </a:cubicBezTo>
                  <a:cubicBezTo>
                    <a:pt x="4321167" y="319521"/>
                    <a:pt x="4367235" y="354882"/>
                    <a:pt x="4401555" y="366988"/>
                  </a:cubicBezTo>
                  <a:cubicBezTo>
                    <a:pt x="4390115" y="402348"/>
                    <a:pt x="4378675" y="449815"/>
                    <a:pt x="4355795" y="485494"/>
                  </a:cubicBezTo>
                  <a:cubicBezTo>
                    <a:pt x="4080621" y="781441"/>
                    <a:pt x="4011982" y="1207682"/>
                    <a:pt x="4183889" y="1562883"/>
                  </a:cubicBezTo>
                  <a:cubicBezTo>
                    <a:pt x="4367235" y="1929870"/>
                    <a:pt x="4733928" y="2119417"/>
                    <a:pt x="5135251" y="2071950"/>
                  </a:cubicBezTo>
                  <a:cubicBezTo>
                    <a:pt x="5501944" y="2012697"/>
                    <a:pt x="5811438" y="1716750"/>
                    <a:pt x="5891826" y="1314401"/>
                  </a:cubicBezTo>
                  <a:cubicBezTo>
                    <a:pt x="5949025" y="994880"/>
                    <a:pt x="5857506" y="710720"/>
                    <a:pt x="5628091" y="461920"/>
                  </a:cubicBezTo>
                  <a:cubicBezTo>
                    <a:pt x="5605211" y="438346"/>
                    <a:pt x="5582332" y="390880"/>
                    <a:pt x="5593771" y="379093"/>
                  </a:cubicBezTo>
                  <a:cubicBezTo>
                    <a:pt x="5605211" y="343732"/>
                    <a:pt x="5650971" y="319840"/>
                    <a:pt x="5685599" y="319840"/>
                  </a:cubicBezTo>
                  <a:cubicBezTo>
                    <a:pt x="6052293" y="272374"/>
                    <a:pt x="6430735" y="248800"/>
                    <a:pt x="6797428" y="201333"/>
                  </a:cubicBezTo>
                  <a:cubicBezTo>
                    <a:pt x="7175561" y="153867"/>
                    <a:pt x="7542564" y="82827"/>
                    <a:pt x="7920696" y="11787"/>
                  </a:cubicBezTo>
                  <a:cubicBezTo>
                    <a:pt x="7943576" y="94614"/>
                    <a:pt x="7966456" y="189228"/>
                    <a:pt x="7989336" y="295947"/>
                  </a:cubicBezTo>
                  <a:cubicBezTo>
                    <a:pt x="8115483" y="958882"/>
                    <a:pt x="8207001" y="1633604"/>
                    <a:pt x="8241630" y="2320113"/>
                  </a:cubicBezTo>
                  <a:cubicBezTo>
                    <a:pt x="8241630" y="2343687"/>
                    <a:pt x="8264509" y="2402940"/>
                    <a:pt x="8287389" y="2402940"/>
                  </a:cubicBezTo>
                  <a:cubicBezTo>
                    <a:pt x="8310269" y="2414727"/>
                    <a:pt x="8356029" y="2391153"/>
                    <a:pt x="8390658" y="2367579"/>
                  </a:cubicBezTo>
                  <a:cubicBezTo>
                    <a:pt x="8665832" y="2106993"/>
                    <a:pt x="8986765" y="2012379"/>
                    <a:pt x="9353459" y="2154459"/>
                  </a:cubicBezTo>
                  <a:cubicBezTo>
                    <a:pt x="9708403" y="2284752"/>
                    <a:pt x="9903189" y="2580700"/>
                    <a:pt x="9948949" y="2971261"/>
                  </a:cubicBezTo>
                  <a:cubicBezTo>
                    <a:pt x="9994708" y="3432863"/>
                    <a:pt x="9616575" y="3906569"/>
                    <a:pt x="9158054" y="3953717"/>
                  </a:cubicBezTo>
                  <a:cubicBezTo>
                    <a:pt x="8860000" y="4001183"/>
                    <a:pt x="8608014" y="3906251"/>
                    <a:pt x="8390039" y="3693130"/>
                  </a:cubicBezTo>
                  <a:cubicBezTo>
                    <a:pt x="8367159" y="3669557"/>
                    <a:pt x="8309651" y="3645664"/>
                    <a:pt x="8286771" y="3657770"/>
                  </a:cubicBezTo>
                  <a:cubicBezTo>
                    <a:pt x="8252451" y="3669557"/>
                    <a:pt x="8241012" y="3728810"/>
                    <a:pt x="8229572" y="3764171"/>
                  </a:cubicBezTo>
                  <a:cubicBezTo>
                    <a:pt x="8195252" y="4509932"/>
                    <a:pt x="8091984" y="5255695"/>
                    <a:pt x="7942958" y="5989670"/>
                  </a:cubicBezTo>
                  <a:cubicBezTo>
                    <a:pt x="7942958" y="6013243"/>
                    <a:pt x="7931517" y="6025031"/>
                    <a:pt x="7920078" y="6060710"/>
                  </a:cubicBezTo>
                  <a:cubicBezTo>
                    <a:pt x="7725291" y="6025349"/>
                    <a:pt x="7541945" y="5977883"/>
                    <a:pt x="7346849" y="5954309"/>
                  </a:cubicBezTo>
                  <a:cubicBezTo>
                    <a:pt x="6808250" y="5883269"/>
                    <a:pt x="6257900" y="5812229"/>
                    <a:pt x="5707861" y="5752976"/>
                  </a:cubicBezTo>
                  <a:cubicBezTo>
                    <a:pt x="5673541" y="5741189"/>
                    <a:pt x="5627472" y="5717615"/>
                    <a:pt x="5593153" y="5693722"/>
                  </a:cubicBezTo>
                  <a:cubicBezTo>
                    <a:pt x="5604593" y="5658362"/>
                    <a:pt x="5616033" y="5610895"/>
                    <a:pt x="5638912" y="5575216"/>
                  </a:cubicBezTo>
                  <a:cubicBezTo>
                    <a:pt x="5994166" y="5196441"/>
                    <a:pt x="5994166" y="4616334"/>
                    <a:pt x="5638912" y="4261133"/>
                  </a:cubicBezTo>
                  <a:cubicBezTo>
                    <a:pt x="5283659" y="3894145"/>
                    <a:pt x="4710430" y="3894145"/>
                    <a:pt x="4355177" y="4261133"/>
                  </a:cubicBezTo>
                  <a:cubicBezTo>
                    <a:pt x="3999924" y="4628121"/>
                    <a:pt x="3999924" y="5196441"/>
                    <a:pt x="4355177" y="5575216"/>
                  </a:cubicBezTo>
                  <a:cubicBezTo>
                    <a:pt x="4378057" y="5610577"/>
                    <a:pt x="4400936" y="5658043"/>
                    <a:pt x="4400936" y="5693722"/>
                  </a:cubicBezTo>
                  <a:cubicBezTo>
                    <a:pt x="4400936" y="5717296"/>
                    <a:pt x="4332298" y="5741189"/>
                    <a:pt x="4297669" y="5752976"/>
                  </a:cubicBezTo>
                  <a:cubicBezTo>
                    <a:pt x="3587162" y="5788336"/>
                    <a:pt x="2876346" y="5883269"/>
                    <a:pt x="2165840" y="6048923"/>
                  </a:cubicBezTo>
                  <a:cubicBezTo>
                    <a:pt x="2142960" y="6048923"/>
                    <a:pt x="2108640" y="6048923"/>
                    <a:pt x="2039692" y="6060710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161437" y="0"/>
            <a:ext cx="10126563" cy="11450156"/>
          </a:xfrm>
          <a:custGeom>
            <a:avLst/>
            <a:gdLst/>
            <a:ahLst/>
            <a:cxnLst/>
            <a:rect l="l" t="t" r="r" b="b"/>
            <a:pathLst>
              <a:path w="10126563" h="11450156">
                <a:moveTo>
                  <a:pt x="0" y="0"/>
                </a:moveTo>
                <a:lnTo>
                  <a:pt x="10126563" y="0"/>
                </a:lnTo>
                <a:lnTo>
                  <a:pt x="10126563" y="11450156"/>
                </a:lnTo>
                <a:lnTo>
                  <a:pt x="0" y="114501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10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33475"/>
            <a:ext cx="5732377" cy="5450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7"/>
              </a:lnSpc>
            </a:pPr>
            <a:r>
              <a:rPr lang="en-US" sz="6087">
                <a:solidFill>
                  <a:srgbClr val="3C3C3B"/>
                </a:solidFill>
                <a:latin typeface="Yeseva One"/>
              </a:rPr>
              <a:t>Join us in Empowering and strengthening Queer migrant’s communities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41563" y="8350249"/>
            <a:ext cx="4708073" cy="90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3C3C3B"/>
                </a:solidFill>
                <a:latin typeface="Yeseva One"/>
              </a:rPr>
              <a:t>Lindenstrasse 20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3C3C3B"/>
                </a:solidFill>
                <a:latin typeface="Yeseva One"/>
              </a:rPr>
              <a:t>50674 Köln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9748" y="2434354"/>
            <a:ext cx="5739073" cy="1567538"/>
          </a:xfrm>
          <a:custGeom>
            <a:avLst/>
            <a:gdLst/>
            <a:ahLst/>
            <a:cxnLst/>
            <a:rect l="l" t="t" r="r" b="b"/>
            <a:pathLst>
              <a:path w="5739073" h="1567538">
                <a:moveTo>
                  <a:pt x="0" y="0"/>
                </a:moveTo>
                <a:lnTo>
                  <a:pt x="5739073" y="0"/>
                </a:lnTo>
                <a:lnTo>
                  <a:pt x="5739073" y="1567538"/>
                </a:lnTo>
                <a:lnTo>
                  <a:pt x="0" y="1567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52403" y="2267495"/>
            <a:ext cx="5773593" cy="1548124"/>
          </a:xfrm>
          <a:custGeom>
            <a:avLst/>
            <a:gdLst/>
            <a:ahLst/>
            <a:cxnLst/>
            <a:rect l="l" t="t" r="r" b="b"/>
            <a:pathLst>
              <a:path w="5773593" h="1548124">
                <a:moveTo>
                  <a:pt x="0" y="0"/>
                </a:moveTo>
                <a:lnTo>
                  <a:pt x="5773594" y="0"/>
                </a:lnTo>
                <a:lnTo>
                  <a:pt x="5773594" y="1548125"/>
                </a:lnTo>
                <a:lnTo>
                  <a:pt x="0" y="154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61983" y="3561559"/>
            <a:ext cx="8533678" cy="3552143"/>
          </a:xfrm>
          <a:custGeom>
            <a:avLst/>
            <a:gdLst/>
            <a:ahLst/>
            <a:cxnLst/>
            <a:rect l="l" t="t" r="r" b="b"/>
            <a:pathLst>
              <a:path w="8533678" h="3552143">
                <a:moveTo>
                  <a:pt x="0" y="0"/>
                </a:moveTo>
                <a:lnTo>
                  <a:pt x="8533677" y="0"/>
                </a:lnTo>
                <a:lnTo>
                  <a:pt x="8533677" y="3552144"/>
                </a:lnTo>
                <a:lnTo>
                  <a:pt x="0" y="3552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689748" y="7170853"/>
            <a:ext cx="13613793" cy="178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>
                <a:solidFill>
                  <a:srgbClr val="3C3C3B"/>
                </a:solidFill>
                <a:latin typeface="Yeseva One"/>
              </a:rPr>
              <a:t>Kölner Verein entsteht aus dem Zusammenschluss von „Rainbow Refugees Cologne Support Group e.V. und dem selbstorganisierten Treffen für LSBTIQ*- Geflüchtete und -Migrant*innen, SOFRA Cologne</a:t>
            </a:r>
          </a:p>
        </p:txBody>
      </p:sp>
      <p:sp>
        <p:nvSpPr>
          <p:cNvPr id="6" name="Freeform 6"/>
          <p:cNvSpPr/>
          <p:nvPr/>
        </p:nvSpPr>
        <p:spPr>
          <a:xfrm>
            <a:off x="-3072551" y="0"/>
            <a:ext cx="6762299" cy="10675262"/>
          </a:xfrm>
          <a:custGeom>
            <a:avLst/>
            <a:gdLst/>
            <a:ahLst/>
            <a:cxnLst/>
            <a:rect l="l" t="t" r="r" b="b"/>
            <a:pathLst>
              <a:path w="6762299" h="10675262">
                <a:moveTo>
                  <a:pt x="0" y="0"/>
                </a:moveTo>
                <a:lnTo>
                  <a:pt x="6762299" y="0"/>
                </a:lnTo>
                <a:lnTo>
                  <a:pt x="6762299" y="10675262"/>
                </a:lnTo>
                <a:lnTo>
                  <a:pt x="0" y="10675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035" r="-37147" b="-88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1425" y="-1745961"/>
            <a:ext cx="4964083" cy="4964083"/>
          </a:xfrm>
          <a:custGeom>
            <a:avLst/>
            <a:gdLst/>
            <a:ahLst/>
            <a:cxnLst/>
            <a:rect l="l" t="t" r="r" b="b"/>
            <a:pathLst>
              <a:path w="4964083" h="4964083">
                <a:moveTo>
                  <a:pt x="0" y="0"/>
                </a:moveTo>
                <a:lnTo>
                  <a:pt x="4964083" y="0"/>
                </a:lnTo>
                <a:lnTo>
                  <a:pt x="4964083" y="4964084"/>
                </a:lnTo>
                <a:lnTo>
                  <a:pt x="0" y="4964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689748" y="1181100"/>
            <a:ext cx="5116792" cy="1116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9"/>
              </a:lnSpc>
            </a:pPr>
            <a:r>
              <a:rPr lang="en-US" sz="8349">
                <a:solidFill>
                  <a:srgbClr val="3C3C3B"/>
                </a:solidFill>
                <a:latin typeface="Yeseva One"/>
              </a:rPr>
              <a:t>About Us</a:t>
            </a:r>
          </a:p>
        </p:txBody>
      </p:sp>
      <p:grpSp>
        <p:nvGrpSpPr>
          <p:cNvPr id="9" name="Group 9"/>
          <p:cNvGrpSpPr/>
          <p:nvPr/>
        </p:nvGrpSpPr>
        <p:grpSpPr>
          <a:xfrm rot="426800">
            <a:off x="16586995" y="8360472"/>
            <a:ext cx="3872942" cy="3853056"/>
            <a:chOff x="0" y="0"/>
            <a:chExt cx="4640128" cy="46163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498CC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7079301" y="-1772418"/>
            <a:ext cx="3872942" cy="3853056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67B433"/>
            </a:solidFill>
          </p:spPr>
        </p:sp>
      </p:grpSp>
      <p:grpSp>
        <p:nvGrpSpPr>
          <p:cNvPr id="4" name="Group 4"/>
          <p:cNvGrpSpPr/>
          <p:nvPr/>
        </p:nvGrpSpPr>
        <p:grpSpPr>
          <a:xfrm rot="426800">
            <a:off x="14783676" y="-38377"/>
            <a:ext cx="3891623" cy="3891623"/>
            <a:chOff x="0" y="0"/>
            <a:chExt cx="4662509" cy="46625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3946906" y="3046984"/>
                    <a:pt x="3946906" y="3046984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9361A5"/>
            </a:solidFill>
          </p:spPr>
        </p:sp>
      </p:grpSp>
      <p:grpSp>
        <p:nvGrpSpPr>
          <p:cNvPr id="6" name="Group 6"/>
          <p:cNvGrpSpPr/>
          <p:nvPr/>
        </p:nvGrpSpPr>
        <p:grpSpPr>
          <a:xfrm rot="426800">
            <a:off x="13064552" y="-2273431"/>
            <a:ext cx="3872942" cy="3853056"/>
            <a:chOff x="0" y="0"/>
            <a:chExt cx="4640128" cy="46163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grpSp>
        <p:nvGrpSpPr>
          <p:cNvPr id="8" name="Group 8"/>
          <p:cNvGrpSpPr/>
          <p:nvPr/>
        </p:nvGrpSpPr>
        <p:grpSpPr>
          <a:xfrm rot="426800">
            <a:off x="16576189" y="2259156"/>
            <a:ext cx="3872942" cy="3853056"/>
            <a:chOff x="0" y="0"/>
            <a:chExt cx="4640128" cy="4616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498CCE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6323850" y="-264356"/>
            <a:ext cx="17334352" cy="11847330"/>
            <a:chOff x="0" y="0"/>
            <a:chExt cx="5508856" cy="37650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7F0C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508856" cy="3765081"/>
            </a:xfrm>
            <a:custGeom>
              <a:avLst/>
              <a:gdLst/>
              <a:ahLst/>
              <a:cxnLst/>
              <a:rect l="l" t="t" r="r" b="b"/>
              <a:pathLst>
                <a:path w="5508856" h="3765081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3049" b="-9642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8634510" y="2865688"/>
            <a:ext cx="7510773" cy="13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948" lvl="1" indent="-287474">
              <a:lnSpc>
                <a:spcPts val="3728"/>
              </a:lnSpc>
              <a:buFont typeface="Arial"/>
              <a:buChar char="•"/>
            </a:pPr>
            <a:r>
              <a:rPr lang="en-US" sz="2663" spc="-26">
                <a:solidFill>
                  <a:srgbClr val="3C3C3B"/>
                </a:solidFill>
                <a:latin typeface="Yeseva One"/>
              </a:rPr>
              <a:t>Anlaufstelle zu sein für LSBTIQ* Menschen mit Flucht und/oder Migrationsgeschichte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80825" y="5307170"/>
            <a:ext cx="4160064" cy="45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948" lvl="1" indent="-287474">
              <a:lnSpc>
                <a:spcPts val="3728"/>
              </a:lnSpc>
              <a:buFont typeface="Arial"/>
              <a:buChar char="•"/>
            </a:pPr>
            <a:r>
              <a:rPr lang="en-US" sz="2663" spc="-26">
                <a:solidFill>
                  <a:srgbClr val="3C3C3B"/>
                </a:solidFill>
                <a:latin typeface="Yeseva One"/>
              </a:rPr>
              <a:t>Gemeinsames Feiern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30093" y="6897262"/>
            <a:ext cx="9882567" cy="91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948" lvl="1" indent="-287474">
              <a:lnSpc>
                <a:spcPts val="3728"/>
              </a:lnSpc>
              <a:buFont typeface="Arial"/>
              <a:buChar char="•"/>
            </a:pPr>
            <a:r>
              <a:rPr lang="en-US" sz="2663" spc="-26">
                <a:solidFill>
                  <a:srgbClr val="3C3C3B"/>
                </a:solidFill>
                <a:latin typeface="Yeseva One"/>
              </a:rPr>
              <a:t>Uns einmischen in die Stadtgesellschaft als Interessenvertreter*innen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76409" y="4444744"/>
            <a:ext cx="3131348" cy="91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948" lvl="1" indent="-287474">
              <a:lnSpc>
                <a:spcPts val="3728"/>
              </a:lnSpc>
              <a:buFont typeface="Arial"/>
              <a:buChar char="•"/>
            </a:pPr>
            <a:r>
              <a:rPr lang="en-US" sz="2663" spc="-26">
                <a:solidFill>
                  <a:srgbClr val="3C3C3B"/>
                </a:solidFill>
                <a:latin typeface="Yeseva One"/>
              </a:rPr>
              <a:t>Empowerment</a:t>
            </a:r>
          </a:p>
          <a:p>
            <a:pPr marL="0" lvl="0" indent="0">
              <a:lnSpc>
                <a:spcPts val="3728"/>
              </a:lnSpc>
            </a:pPr>
            <a:endParaRPr lang="en-US" sz="2663" spc="-26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634510" y="5873530"/>
            <a:ext cx="8689512" cy="91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948" lvl="1" indent="-287474">
              <a:lnSpc>
                <a:spcPts val="3728"/>
              </a:lnSpc>
              <a:buFont typeface="Arial"/>
              <a:buChar char="•"/>
            </a:pPr>
            <a:r>
              <a:rPr lang="en-US" sz="2663" spc="-26">
                <a:solidFill>
                  <a:srgbClr val="3C3C3B"/>
                </a:solidFill>
                <a:latin typeface="Yeseva One"/>
              </a:rPr>
              <a:t>Politische Arbeit gegen Rassismus und LSBTIQ-Feindlichkeit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3002" y="866775"/>
            <a:ext cx="7564398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  <a:spcBef>
                <a:spcPct val="0"/>
              </a:spcBef>
            </a:pPr>
            <a:r>
              <a:rPr lang="en-US" sz="8349" spc="-83" dirty="0" err="1" smtClean="0">
                <a:solidFill>
                  <a:srgbClr val="3C3C3B"/>
                </a:solidFill>
                <a:latin typeface="Yeseva One"/>
              </a:rPr>
              <a:t>Unsere</a:t>
            </a:r>
            <a:r>
              <a:rPr lang="en-US" sz="8349" spc="-83" dirty="0" smtClean="0">
                <a:solidFill>
                  <a:srgbClr val="3C3C3B"/>
                </a:solidFill>
                <a:latin typeface="Yeseva One"/>
              </a:rPr>
              <a:t>  </a:t>
            </a:r>
            <a:r>
              <a:rPr lang="en-US" sz="8349" spc="-83" dirty="0" err="1">
                <a:solidFill>
                  <a:srgbClr val="3C3C3B"/>
                </a:solidFill>
                <a:latin typeface="Yeseva One"/>
              </a:rPr>
              <a:t>Ziele</a:t>
            </a:r>
            <a:endParaRPr lang="en-US" sz="8349" spc="-83" dirty="0">
              <a:solidFill>
                <a:srgbClr val="3C3C3B"/>
              </a:solidFill>
              <a:latin typeface="Yesev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48153">
            <a:off x="-520180" y="-3324031"/>
            <a:ext cx="7071608" cy="7035298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43533" y="1028700"/>
            <a:ext cx="1892041" cy="189203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777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070677" y="3228000"/>
            <a:ext cx="1892041" cy="1892033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7361" r="-15789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42425">
            <a:off x="15564695" y="3570892"/>
            <a:ext cx="7071608" cy="7071608"/>
            <a:chOff x="0" y="0"/>
            <a:chExt cx="4640128" cy="46401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67B433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42425">
            <a:off x="12063017" y="7447592"/>
            <a:ext cx="7071608" cy="7035298"/>
            <a:chOff x="0" y="0"/>
            <a:chExt cx="4640128" cy="46163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F1828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866102" y="3251467"/>
            <a:ext cx="1892041" cy="1892033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b="-47692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89344" y="3143265"/>
            <a:ext cx="1892041" cy="18920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r="-6202" b="-56853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250768" y="5802821"/>
            <a:ext cx="1892041" cy="18920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8390" b="-8390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 rot="-148153">
            <a:off x="-4120583" y="492412"/>
            <a:ext cx="7105717" cy="7105717"/>
            <a:chOff x="0" y="0"/>
            <a:chExt cx="4662509" cy="466250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3946906" y="3046984"/>
                    <a:pt x="3946906" y="3046984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9361A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-7055126" y="-4504229"/>
            <a:ext cx="7071608" cy="7035298"/>
            <a:chOff x="0" y="0"/>
            <a:chExt cx="4640128" cy="461630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FFC950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12872768" y="1618708"/>
            <a:ext cx="3063617" cy="53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</a:pPr>
            <a:r>
              <a:rPr lang="en-US" sz="3174" dirty="0" smtClean="0">
                <a:solidFill>
                  <a:srgbClr val="3C3C3B"/>
                </a:solidFill>
                <a:latin typeface="Yeseva One"/>
              </a:rPr>
              <a:t>55 </a:t>
            </a:r>
            <a:r>
              <a:rPr lang="en-US" sz="3174" dirty="0" err="1">
                <a:solidFill>
                  <a:srgbClr val="3C3C3B"/>
                </a:solidFill>
                <a:latin typeface="Yeseva One"/>
              </a:rPr>
              <a:t>Mitgliedern</a:t>
            </a:r>
            <a:endParaRPr lang="en-US" sz="3174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373478" y="5268324"/>
            <a:ext cx="2877290" cy="41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2418">
                <a:solidFill>
                  <a:srgbClr val="3C3C3B"/>
                </a:solidFill>
                <a:latin typeface="Yeseva One"/>
              </a:rPr>
              <a:t>Ibrahim Willeke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96720" y="5268324"/>
            <a:ext cx="2877290" cy="41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2418">
                <a:solidFill>
                  <a:srgbClr val="3C3C3B"/>
                </a:solidFill>
                <a:latin typeface="Yeseva One"/>
              </a:rPr>
              <a:t>Lilith Raza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622185" y="5268324"/>
            <a:ext cx="2877290" cy="41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2418" dirty="0" smtClean="0">
                <a:solidFill>
                  <a:srgbClr val="3C3C3B"/>
                </a:solidFill>
                <a:latin typeface="Yeseva One"/>
              </a:rPr>
              <a:t>Francis Bugenge</a:t>
            </a:r>
            <a:endParaRPr lang="en-US" sz="2418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696257" y="7871722"/>
            <a:ext cx="2877290" cy="41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5"/>
              </a:lnSpc>
            </a:pPr>
            <a:r>
              <a:rPr lang="en-US" sz="2418" dirty="0" smtClean="0">
                <a:solidFill>
                  <a:srgbClr val="3C3C3B"/>
                </a:solidFill>
                <a:latin typeface="Yeseva One"/>
              </a:rPr>
              <a:t>Janis Antwerpen</a:t>
            </a:r>
            <a:endParaRPr lang="en-US" sz="2418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212558" y="7866305"/>
            <a:ext cx="1968460" cy="41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420" spc="-24">
                <a:solidFill>
                  <a:srgbClr val="3C3C3B"/>
                </a:solidFill>
                <a:latin typeface="Yeseva One"/>
              </a:rPr>
              <a:t>Amit Marcus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96289" y="7871762"/>
            <a:ext cx="2406372" cy="414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8"/>
              </a:lnSpc>
              <a:spcBef>
                <a:spcPct val="0"/>
              </a:spcBef>
            </a:pPr>
            <a:r>
              <a:rPr lang="en-US" sz="2420" spc="-24">
                <a:solidFill>
                  <a:srgbClr val="3C3C3B"/>
                </a:solidFill>
                <a:latin typeface="Yeseva One"/>
              </a:rPr>
              <a:t>Maija Geilmann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872768" y="3816552"/>
            <a:ext cx="4744190" cy="53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</a:pPr>
            <a:r>
              <a:rPr lang="en-US" sz="3174">
                <a:solidFill>
                  <a:srgbClr val="3C3C3B"/>
                </a:solidFill>
                <a:latin typeface="Yeseva One"/>
              </a:rPr>
              <a:t>3 Vorstandsmitglieder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02581" y="6278005"/>
            <a:ext cx="2610683" cy="55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  <a:spcBef>
                <a:spcPct val="0"/>
              </a:spcBef>
            </a:pPr>
            <a:r>
              <a:rPr lang="en-US" sz="3170" spc="-31">
                <a:solidFill>
                  <a:srgbClr val="3C3C3B"/>
                </a:solidFill>
                <a:latin typeface="Yeseva One"/>
              </a:rPr>
              <a:t>3 Angestellte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44000" y="87722"/>
            <a:ext cx="8874009" cy="142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  <a:spcBef>
                <a:spcPct val="0"/>
              </a:spcBef>
            </a:pPr>
            <a:r>
              <a:rPr lang="en-US" sz="8349" spc="-83">
                <a:solidFill>
                  <a:srgbClr val="3C3C3B"/>
                </a:solidFill>
                <a:latin typeface="Yeseva One"/>
              </a:rPr>
              <a:t>unser Struktuer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551771" y="8858043"/>
            <a:ext cx="7290034" cy="734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1"/>
              </a:lnSpc>
              <a:spcBef>
                <a:spcPct val="0"/>
              </a:spcBef>
            </a:pPr>
            <a:r>
              <a:rPr lang="en-US" sz="4272" spc="-42">
                <a:solidFill>
                  <a:srgbClr val="3C3C3B"/>
                </a:solidFill>
                <a:latin typeface="Yeseva One"/>
              </a:rPr>
              <a:t>10-15 aktive Ehrenamtliche</a:t>
            </a:r>
          </a:p>
        </p:txBody>
      </p: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640556" y="8281086"/>
            <a:ext cx="1892041" cy="1892033"/>
            <a:chOff x="0" y="0"/>
            <a:chExt cx="6350000" cy="634997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777"/>
              </a:stretch>
            </a:blipFill>
          </p:spPr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12512536" y="8322224"/>
            <a:ext cx="1892041" cy="1892033"/>
            <a:chOff x="0" y="0"/>
            <a:chExt cx="6350000" cy="634997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77777"/>
              </a:stretch>
            </a:blipFill>
          </p:spPr>
        </p:sp>
      </p:grpSp>
      <p:grpSp>
        <p:nvGrpSpPr>
          <p:cNvPr id="41" name="Group 6"/>
          <p:cNvGrpSpPr>
            <a:grpSpLocks noChangeAspect="1"/>
          </p:cNvGrpSpPr>
          <p:nvPr/>
        </p:nvGrpSpPr>
        <p:grpSpPr>
          <a:xfrm>
            <a:off x="2124479" y="5889645"/>
            <a:ext cx="1892041" cy="1892033"/>
            <a:chOff x="0" y="0"/>
            <a:chExt cx="6350000" cy="6349975"/>
          </a:xfrm>
        </p:grpSpPr>
        <p:sp>
          <p:nvSpPr>
            <p:cNvPr id="42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7361" r="-157893"/>
              </a:stretch>
            </a:blipFill>
          </p:spPr>
        </p:sp>
      </p:grpSp>
      <p:grpSp>
        <p:nvGrpSpPr>
          <p:cNvPr id="43" name="Group 6"/>
          <p:cNvGrpSpPr>
            <a:grpSpLocks noChangeAspect="1"/>
          </p:cNvGrpSpPr>
          <p:nvPr/>
        </p:nvGrpSpPr>
        <p:grpSpPr>
          <a:xfrm>
            <a:off x="10371264" y="5936437"/>
            <a:ext cx="1892041" cy="1892033"/>
            <a:chOff x="0" y="0"/>
            <a:chExt cx="6350000" cy="6349975"/>
          </a:xfrm>
        </p:grpSpPr>
        <p:sp>
          <p:nvSpPr>
            <p:cNvPr id="44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7361" r="-157893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7751" y="6385358"/>
            <a:ext cx="4658684" cy="4634763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67B43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332401" y="3903636"/>
            <a:ext cx="4777104" cy="4756944"/>
            <a:chOff x="0" y="0"/>
            <a:chExt cx="4662509" cy="46428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43001"/>
            </a:xfrm>
            <a:custGeom>
              <a:avLst/>
              <a:gdLst/>
              <a:ahLst/>
              <a:cxnLst/>
              <a:rect l="l" t="t" r="r" b="b"/>
              <a:pathLst>
                <a:path w="4662424" h="4643001">
                  <a:moveTo>
                    <a:pt x="1407922" y="3930376"/>
                  </a:moveTo>
                  <a:cubicBezTo>
                    <a:pt x="1454023" y="3884469"/>
                    <a:pt x="1477137" y="3838437"/>
                    <a:pt x="1500251" y="3792530"/>
                  </a:cubicBezTo>
                  <a:cubicBezTo>
                    <a:pt x="2331212" y="4643001"/>
                    <a:pt x="2331212" y="4643001"/>
                    <a:pt x="2331212" y="4643001"/>
                  </a:cubicBezTo>
                  <a:cubicBezTo>
                    <a:pt x="3046730" y="3930502"/>
                    <a:pt x="3046730" y="3930502"/>
                    <a:pt x="3046730" y="3930502"/>
                  </a:cubicBezTo>
                  <a:cubicBezTo>
                    <a:pt x="3046730" y="3930502"/>
                    <a:pt x="3046730" y="3930502"/>
                    <a:pt x="3046730" y="3930502"/>
                  </a:cubicBezTo>
                  <a:cubicBezTo>
                    <a:pt x="2792857" y="3677701"/>
                    <a:pt x="2792857" y="3263910"/>
                    <a:pt x="3046730" y="3034125"/>
                  </a:cubicBezTo>
                  <a:cubicBezTo>
                    <a:pt x="3300603" y="2781324"/>
                    <a:pt x="3693033" y="2781324"/>
                    <a:pt x="3946906" y="3034125"/>
                  </a:cubicBezTo>
                  <a:cubicBezTo>
                    <a:pt x="3946906" y="3034125"/>
                    <a:pt x="3946906" y="3034125"/>
                    <a:pt x="3946906" y="3034125"/>
                  </a:cubicBezTo>
                  <a:cubicBezTo>
                    <a:pt x="4662424" y="2321627"/>
                    <a:pt x="4662424" y="2321627"/>
                    <a:pt x="4662424" y="2321627"/>
                  </a:cubicBezTo>
                  <a:cubicBezTo>
                    <a:pt x="3831463" y="1494173"/>
                    <a:pt x="3831463" y="1494173"/>
                    <a:pt x="3831463" y="1494173"/>
                  </a:cubicBezTo>
                  <a:cubicBezTo>
                    <a:pt x="3854577" y="1471156"/>
                    <a:pt x="3900678" y="1448266"/>
                    <a:pt x="3923792" y="1425250"/>
                  </a:cubicBezTo>
                  <a:cubicBezTo>
                    <a:pt x="4108450" y="1218355"/>
                    <a:pt x="4108450" y="919647"/>
                    <a:pt x="3923792" y="735768"/>
                  </a:cubicBezTo>
                  <a:cubicBezTo>
                    <a:pt x="3739134" y="551889"/>
                    <a:pt x="3439033" y="551889"/>
                    <a:pt x="3254375" y="735768"/>
                  </a:cubicBezTo>
                  <a:cubicBezTo>
                    <a:pt x="3231261" y="758784"/>
                    <a:pt x="3185160" y="804691"/>
                    <a:pt x="3162046" y="850724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2498"/>
                    <a:pt x="1638808" y="712498"/>
                    <a:pt x="1638808" y="712498"/>
                  </a:cubicBezTo>
                  <a:cubicBezTo>
                    <a:pt x="1869567" y="942284"/>
                    <a:pt x="1869567" y="1356074"/>
                    <a:pt x="1615694" y="1608876"/>
                  </a:cubicBezTo>
                  <a:cubicBezTo>
                    <a:pt x="1361821" y="1838661"/>
                    <a:pt x="969391" y="1838661"/>
                    <a:pt x="715518" y="1608876"/>
                  </a:cubicBezTo>
                  <a:cubicBezTo>
                    <a:pt x="0" y="2321374"/>
                    <a:pt x="0" y="2321374"/>
                    <a:pt x="0" y="2321374"/>
                  </a:cubicBezTo>
                  <a:cubicBezTo>
                    <a:pt x="854075" y="3171845"/>
                    <a:pt x="854075" y="3171845"/>
                    <a:pt x="854075" y="3171845"/>
                  </a:cubicBezTo>
                  <a:cubicBezTo>
                    <a:pt x="807974" y="3171845"/>
                    <a:pt x="761746" y="3217751"/>
                    <a:pt x="738632" y="3240767"/>
                  </a:cubicBezTo>
                  <a:cubicBezTo>
                    <a:pt x="530860" y="3447663"/>
                    <a:pt x="530860" y="3746371"/>
                    <a:pt x="738632" y="3930249"/>
                  </a:cubicBezTo>
                  <a:cubicBezTo>
                    <a:pt x="923290" y="4114128"/>
                    <a:pt x="1223391" y="4114128"/>
                    <a:pt x="1408049" y="3930249"/>
                  </a:cubicBezTo>
                  <a:close/>
                </a:path>
              </a:pathLst>
            </a:custGeom>
            <a:solidFill>
              <a:srgbClr val="EF182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09470" y="-1082627"/>
            <a:ext cx="4754173" cy="4754173"/>
            <a:chOff x="0" y="0"/>
            <a:chExt cx="4640128" cy="4640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9361A5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3769035" y="1423911"/>
            <a:ext cx="4754173" cy="4729762"/>
            <a:chOff x="0" y="0"/>
            <a:chExt cx="4640128" cy="4616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25860" y="4903856"/>
            <a:ext cx="1850943" cy="1850936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7302" b="-7302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160580" y="2510714"/>
            <a:ext cx="1850943" cy="185093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8390" b="-839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046672" y="2510714"/>
            <a:ext cx="1850943" cy="185093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4364" b="-45635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046672" y="4769787"/>
            <a:ext cx="1850943" cy="1850936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b="-47692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6176803" y="3113889"/>
            <a:ext cx="4155494" cy="55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Case Managment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74400" y="5034040"/>
            <a:ext cx="3960299" cy="1119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3169">
                <a:solidFill>
                  <a:srgbClr val="3C3C3B"/>
                </a:solidFill>
                <a:latin typeface="Yeseva One"/>
              </a:rPr>
              <a:t>Monatliche öffentliche Treffen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739306" y="2865952"/>
            <a:ext cx="3392678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Vernetzung und Fortbildung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611990" y="5291921"/>
            <a:ext cx="3647310" cy="537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</a:pPr>
            <a:r>
              <a:rPr lang="en-US" sz="3174">
                <a:solidFill>
                  <a:srgbClr val="3C3C3B"/>
                </a:solidFill>
                <a:latin typeface="Yeseva One"/>
              </a:rPr>
              <a:t>SOFRA -FLINTA*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4160580" y="7296997"/>
            <a:ext cx="1850943" cy="1850936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b="-40351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046672" y="7296997"/>
            <a:ext cx="1850943" cy="1850936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4586" b="-43106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6176803" y="7601024"/>
            <a:ext cx="4155494" cy="11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 Ehrenamtliches Engagement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739306" y="7230322"/>
            <a:ext cx="3392678" cy="10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Politisches Engagement</a:t>
            </a:r>
          </a:p>
        </p:txBody>
      </p:sp>
      <p:grpSp>
        <p:nvGrpSpPr>
          <p:cNvPr id="28" name="Group 28"/>
          <p:cNvGrpSpPr/>
          <p:nvPr/>
        </p:nvGrpSpPr>
        <p:grpSpPr>
          <a:xfrm rot="5533682">
            <a:off x="16740783" y="-429778"/>
            <a:ext cx="6208782" cy="6208782"/>
            <a:chOff x="0" y="0"/>
            <a:chExt cx="4640128" cy="46401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67B433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533682">
            <a:off x="13610613" y="-3750157"/>
            <a:ext cx="6208782" cy="6176902"/>
            <a:chOff x="0" y="0"/>
            <a:chExt cx="4640128" cy="461630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F1828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028700" y="855904"/>
            <a:ext cx="10248900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  <a:spcBef>
                <a:spcPct val="0"/>
              </a:spcBef>
            </a:pPr>
            <a:r>
              <a:rPr lang="en-US" sz="8349" spc="-83" dirty="0" err="1">
                <a:solidFill>
                  <a:srgbClr val="3C3C3B"/>
                </a:solidFill>
                <a:latin typeface="Yeseva One"/>
              </a:rPr>
              <a:t>unsere</a:t>
            </a:r>
            <a:r>
              <a:rPr lang="en-US" sz="8349" spc="-83" dirty="0">
                <a:solidFill>
                  <a:srgbClr val="3C3C3B"/>
                </a:solidFill>
                <a:latin typeface="Yeseva One"/>
              </a:rPr>
              <a:t> </a:t>
            </a:r>
            <a:r>
              <a:rPr lang="en-US" sz="8349" spc="-83" dirty="0" err="1">
                <a:solidFill>
                  <a:srgbClr val="3C3C3B"/>
                </a:solidFill>
                <a:latin typeface="Yeseva One"/>
              </a:rPr>
              <a:t>Angebote</a:t>
            </a:r>
            <a:endParaRPr lang="en-US" sz="8349" spc="-83" dirty="0">
              <a:solidFill>
                <a:srgbClr val="3C3C3B"/>
              </a:solidFill>
              <a:latin typeface="Yesev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74476" y="6330795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FBEA26"/>
                </a:solidFill>
                <a:latin typeface="Yeseva One"/>
              </a:rPr>
              <a:t>04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474476" y="3504263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67B433"/>
                </a:solidFill>
                <a:latin typeface="Yeseva One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74476" y="5388739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EF7F0C"/>
                </a:solidFill>
                <a:latin typeface="Yeseva One"/>
              </a:rPr>
              <a:t>03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74476" y="4446684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498CCE"/>
                </a:solidFill>
                <a:latin typeface="Yeseva One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91038" y="3696635"/>
            <a:ext cx="1540807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Grafik</a:t>
            </a:r>
          </a:p>
        </p:txBody>
      </p:sp>
      <p:sp>
        <p:nvSpPr>
          <p:cNvPr id="7" name="Freeform 7"/>
          <p:cNvSpPr/>
          <p:nvPr/>
        </p:nvSpPr>
        <p:spPr>
          <a:xfrm rot="1173572">
            <a:off x="14004759" y="7374450"/>
            <a:ext cx="5825099" cy="5825099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48153">
            <a:off x="8532521" y="-3517649"/>
            <a:ext cx="7071608" cy="7035298"/>
            <a:chOff x="0" y="0"/>
            <a:chExt cx="4640128" cy="4616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FBEA26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111526" y="1104630"/>
            <a:ext cx="14338274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  <a:spcBef>
                <a:spcPct val="0"/>
              </a:spcBef>
            </a:pPr>
            <a:r>
              <a:rPr lang="en-US" sz="8349" spc="-83" dirty="0" err="1">
                <a:solidFill>
                  <a:srgbClr val="3C3C3B"/>
                </a:solidFill>
                <a:latin typeface="Yeseva One"/>
              </a:rPr>
              <a:t>Engagementmöglichkeiten</a:t>
            </a:r>
            <a:endParaRPr lang="en-US" sz="8349" spc="-83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74476" y="7276183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9361A5"/>
                </a:solidFill>
                <a:latin typeface="Yeseva One"/>
              </a:rPr>
              <a:t>05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6070560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FBEA26"/>
                </a:solidFill>
                <a:latin typeface="Yeseva One"/>
              </a:rPr>
              <a:t>09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3369041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EF1828"/>
                </a:solidFill>
                <a:latin typeface="Yeseva One"/>
              </a:rPr>
              <a:t>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128504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498CCE"/>
                </a:solidFill>
                <a:latin typeface="Yeseva One"/>
              </a:rPr>
              <a:t>08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4186448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67B433"/>
                </a:solidFill>
                <a:latin typeface="Yeseva One"/>
              </a:rPr>
              <a:t>07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7015947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9361A5"/>
                </a:solidFill>
                <a:latin typeface="Yeseva One"/>
              </a:rPr>
              <a:t>10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91038" y="4543554"/>
            <a:ext cx="488156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-30" dirty="0" err="1">
                <a:solidFill>
                  <a:srgbClr val="3C3C3B"/>
                </a:solidFill>
                <a:latin typeface="Yeseva One"/>
              </a:rPr>
              <a:t>Webdesign</a:t>
            </a:r>
            <a:r>
              <a:rPr lang="en-US" sz="3099" spc="-30" dirty="0">
                <a:solidFill>
                  <a:srgbClr val="3C3C3B"/>
                </a:solidFill>
                <a:latin typeface="Yeseva One"/>
              </a:rPr>
              <a:t> &amp; Homepage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91038" y="5540806"/>
            <a:ext cx="4498366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 dirty="0" err="1">
                <a:solidFill>
                  <a:srgbClr val="3C3C3B"/>
                </a:solidFill>
                <a:latin typeface="Yeseva One"/>
              </a:rPr>
              <a:t>Öffentlichkeitsarbeit</a:t>
            </a:r>
            <a:endParaRPr lang="en-US" sz="3099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491038" y="6387261"/>
            <a:ext cx="465296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-30" dirty="0" err="1">
                <a:solidFill>
                  <a:srgbClr val="3C3C3B"/>
                </a:solidFill>
                <a:latin typeface="Yeseva One"/>
              </a:rPr>
              <a:t>Infostand</a:t>
            </a:r>
            <a:r>
              <a:rPr lang="en-US" sz="3099" spc="-30" dirty="0">
                <a:solidFill>
                  <a:srgbClr val="3C3C3B"/>
                </a:solidFill>
                <a:latin typeface="Yeseva One"/>
              </a:rPr>
              <a:t> Betreuung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60562" y="3561413"/>
            <a:ext cx="7162742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Workshops und Veranstaltungen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60562" y="4330611"/>
            <a:ext cx="5841438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-30" dirty="0">
                <a:solidFill>
                  <a:srgbClr val="3C3C3B"/>
                </a:solidFill>
                <a:latin typeface="Yeseva One"/>
              </a:rPr>
              <a:t>Vorstand und </a:t>
            </a:r>
            <a:r>
              <a:rPr lang="en-US" sz="3099" spc="-30" dirty="0" err="1">
                <a:solidFill>
                  <a:srgbClr val="3C3C3B"/>
                </a:solidFill>
                <a:latin typeface="Yeseva One"/>
              </a:rPr>
              <a:t>verein</a:t>
            </a:r>
            <a:r>
              <a:rPr lang="en-US" sz="3099" spc="-30" dirty="0">
                <a:solidFill>
                  <a:srgbClr val="3C3C3B"/>
                </a:solidFill>
                <a:latin typeface="Yeseva One"/>
              </a:rPr>
              <a:t> </a:t>
            </a:r>
            <a:r>
              <a:rPr lang="en-US" sz="3099" spc="-30" dirty="0" err="1">
                <a:solidFill>
                  <a:srgbClr val="3C3C3B"/>
                </a:solidFill>
                <a:latin typeface="Yeseva One"/>
              </a:rPr>
              <a:t>Arbeit</a:t>
            </a:r>
            <a:endParaRPr lang="en-US" sz="3099" spc="-30" dirty="0">
              <a:solidFill>
                <a:srgbClr val="3C3C3B"/>
              </a:solidFill>
              <a:latin typeface="Yeseva On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160562" y="5300607"/>
            <a:ext cx="8330333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Unterstützung für das Case-Mnagment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491038" y="7420346"/>
            <a:ext cx="303254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-30" dirty="0" err="1">
                <a:solidFill>
                  <a:srgbClr val="3C3C3B"/>
                </a:solidFill>
                <a:latin typeface="Yeseva One"/>
              </a:rPr>
              <a:t>Sozial</a:t>
            </a:r>
            <a:r>
              <a:rPr lang="en-US" sz="3099" spc="-30" dirty="0">
                <a:solidFill>
                  <a:srgbClr val="3C3C3B"/>
                </a:solidFill>
                <a:latin typeface="Yeseva One"/>
              </a:rPr>
              <a:t> Media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60562" y="6296612"/>
            <a:ext cx="2415216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Begleitung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60562" y="7242170"/>
            <a:ext cx="2826702" cy="503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029"/>
              </a:lnSpc>
              <a:spcBef>
                <a:spcPct val="0"/>
              </a:spcBef>
            </a:pPr>
            <a:r>
              <a:rPr lang="en-US" sz="3099">
                <a:solidFill>
                  <a:srgbClr val="3C3C3B"/>
                </a:solidFill>
                <a:latin typeface="Yeseva One"/>
              </a:rPr>
              <a:t>Übersetzung</a:t>
            </a:r>
          </a:p>
        </p:txBody>
      </p:sp>
      <p:sp>
        <p:nvSpPr>
          <p:cNvPr id="26" name="Freeform 26"/>
          <p:cNvSpPr/>
          <p:nvPr/>
        </p:nvSpPr>
        <p:spPr>
          <a:xfrm>
            <a:off x="-3859324" y="-358975"/>
            <a:ext cx="6762299" cy="11035313"/>
          </a:xfrm>
          <a:custGeom>
            <a:avLst/>
            <a:gdLst/>
            <a:ahLst/>
            <a:cxnLst/>
            <a:rect l="l" t="t" r="r" b="b"/>
            <a:pathLst>
              <a:path w="6762299" h="11035313">
                <a:moveTo>
                  <a:pt x="0" y="0"/>
                </a:moveTo>
                <a:lnTo>
                  <a:pt x="6762300" y="0"/>
                </a:lnTo>
                <a:lnTo>
                  <a:pt x="6762300" y="11035313"/>
                </a:lnTo>
                <a:lnTo>
                  <a:pt x="0" y="11035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22" r="-45261" b="-17944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15019" y="-158441"/>
            <a:ext cx="7972981" cy="10445441"/>
          </a:xfrm>
          <a:custGeom>
            <a:avLst/>
            <a:gdLst/>
            <a:ahLst/>
            <a:cxnLst/>
            <a:rect l="l" t="t" r="r" b="b"/>
            <a:pathLst>
              <a:path w="7972981" h="10445441">
                <a:moveTo>
                  <a:pt x="0" y="0"/>
                </a:moveTo>
                <a:lnTo>
                  <a:pt x="7972981" y="0"/>
                </a:lnTo>
                <a:lnTo>
                  <a:pt x="7972981" y="10445441"/>
                </a:lnTo>
                <a:lnTo>
                  <a:pt x="0" y="10445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547" r="-143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09470" y="-1082627"/>
            <a:ext cx="4754173" cy="4754173"/>
            <a:chOff x="0" y="0"/>
            <a:chExt cx="4640128" cy="46401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498CC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3769035" y="1423911"/>
            <a:ext cx="4754173" cy="4729762"/>
            <a:chOff x="0" y="0"/>
            <a:chExt cx="4640128" cy="46163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F7F0C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886206"/>
            <a:ext cx="11328565" cy="290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  <a:spcBef>
                <a:spcPct val="0"/>
              </a:spcBef>
            </a:pPr>
            <a:r>
              <a:rPr lang="en-US" sz="8349" spc="-83">
                <a:solidFill>
                  <a:srgbClr val="3C3C3B"/>
                </a:solidFill>
                <a:latin typeface="Yeseva One"/>
              </a:rPr>
              <a:t>ehrenamtliche Struktur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30478" y="4023868"/>
            <a:ext cx="6830156" cy="11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ehrenamtlicher Kooridnator</a:t>
            </a:r>
          </a:p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Bürozeiten DI - MI 14 - 16Uhr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0414" y="5779859"/>
            <a:ext cx="7730283" cy="168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7"/>
              </a:lnSpc>
            </a:pPr>
            <a:r>
              <a:rPr lang="en-US" sz="3169">
                <a:solidFill>
                  <a:srgbClr val="3C3C3B"/>
                </a:solidFill>
                <a:latin typeface="Yeseva One"/>
              </a:rPr>
              <a:t>ehrenamtliches monatliches Treffen</a:t>
            </a:r>
          </a:p>
          <a:p>
            <a:pPr algn="ctr">
              <a:lnSpc>
                <a:spcPts val="4437"/>
              </a:lnSpc>
            </a:pPr>
            <a:r>
              <a:rPr lang="en-US" sz="3169">
                <a:solidFill>
                  <a:srgbClr val="3C3C3B"/>
                </a:solidFill>
                <a:latin typeface="Yeseva One"/>
              </a:rPr>
              <a:t>jeden zweiten Freitag im Monat</a:t>
            </a:r>
          </a:p>
          <a:p>
            <a:pPr algn="ctr">
              <a:lnSpc>
                <a:spcPts val="4437"/>
              </a:lnSpc>
            </a:pPr>
            <a:r>
              <a:rPr lang="en-US" sz="3169">
                <a:solidFill>
                  <a:srgbClr val="3C3C3B"/>
                </a:solidFill>
                <a:latin typeface="Yeseva One"/>
              </a:rPr>
              <a:t>19Uhr-21 Uhr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67809" y="7699592"/>
            <a:ext cx="4155494" cy="55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Signal-Gruppe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7809" y="8609674"/>
            <a:ext cx="4515545" cy="55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E-Mail Verteilerliste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9336" y="8590624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FBEA26"/>
                </a:solidFill>
                <a:latin typeface="Yeseva One"/>
              </a:rPr>
              <a:t>04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9336" y="4178854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67B433"/>
                </a:solidFill>
                <a:latin typeface="Yeseva One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9336" y="7573590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EF7F0C"/>
                </a:solidFill>
                <a:latin typeface="Yeseva One"/>
              </a:rPr>
              <a:t>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9336" y="6058423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498CCE"/>
                </a:solidFill>
                <a:latin typeface="Yeseva One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0419" y="9495534"/>
            <a:ext cx="1016562" cy="7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9361A5"/>
                </a:solidFill>
                <a:latin typeface="Yeseva One"/>
              </a:rPr>
              <a:t>05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67809" y="9514584"/>
            <a:ext cx="4155494" cy="55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sz="3170">
                <a:solidFill>
                  <a:srgbClr val="3C3C3B"/>
                </a:solidFill>
                <a:latin typeface="Yeseva One"/>
              </a:rPr>
              <a:t>Trello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6" t="-678" b="-6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812223" y="1516305"/>
            <a:ext cx="14739245" cy="7099178"/>
            <a:chOff x="0" y="0"/>
            <a:chExt cx="3881941" cy="18697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1941" cy="1869742"/>
            </a:xfrm>
            <a:custGeom>
              <a:avLst/>
              <a:gdLst/>
              <a:ahLst/>
              <a:cxnLst/>
              <a:rect l="l" t="t" r="r" b="b"/>
              <a:pathLst>
                <a:path w="3881941" h="1869742">
                  <a:moveTo>
                    <a:pt x="0" y="0"/>
                  </a:moveTo>
                  <a:lnTo>
                    <a:pt x="3881941" y="0"/>
                  </a:lnTo>
                  <a:lnTo>
                    <a:pt x="3881941" y="1869742"/>
                  </a:lnTo>
                  <a:lnTo>
                    <a:pt x="0" y="18697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955306" y="3125090"/>
            <a:ext cx="2502085" cy="542118"/>
          </a:xfrm>
          <a:custGeom>
            <a:avLst/>
            <a:gdLst/>
            <a:ahLst/>
            <a:cxnLst/>
            <a:rect l="l" t="t" r="r" b="b"/>
            <a:pathLst>
              <a:path w="2502085" h="542118">
                <a:moveTo>
                  <a:pt x="0" y="0"/>
                </a:moveTo>
                <a:lnTo>
                  <a:pt x="2502084" y="0"/>
                </a:lnTo>
                <a:lnTo>
                  <a:pt x="2502084" y="542118"/>
                </a:lnTo>
                <a:lnTo>
                  <a:pt x="0" y="542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06535" y="2952838"/>
            <a:ext cx="2254124" cy="886622"/>
          </a:xfrm>
          <a:custGeom>
            <a:avLst/>
            <a:gdLst/>
            <a:ahLst/>
            <a:cxnLst/>
            <a:rect l="l" t="t" r="r" b="b"/>
            <a:pathLst>
              <a:path w="2254124" h="886622">
                <a:moveTo>
                  <a:pt x="0" y="0"/>
                </a:moveTo>
                <a:lnTo>
                  <a:pt x="2254124" y="0"/>
                </a:lnTo>
                <a:lnTo>
                  <a:pt x="2254124" y="886622"/>
                </a:lnTo>
                <a:lnTo>
                  <a:pt x="0" y="886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55622" y="2636236"/>
            <a:ext cx="1956310" cy="1785107"/>
          </a:xfrm>
          <a:custGeom>
            <a:avLst/>
            <a:gdLst/>
            <a:ahLst/>
            <a:cxnLst/>
            <a:rect l="l" t="t" r="r" b="b"/>
            <a:pathLst>
              <a:path w="1956310" h="1785107">
                <a:moveTo>
                  <a:pt x="0" y="0"/>
                </a:moveTo>
                <a:lnTo>
                  <a:pt x="1956310" y="0"/>
                </a:lnTo>
                <a:lnTo>
                  <a:pt x="1956310" y="1785107"/>
                </a:lnTo>
                <a:lnTo>
                  <a:pt x="0" y="1785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28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06219" y="2651732"/>
            <a:ext cx="1637719" cy="1488835"/>
          </a:xfrm>
          <a:custGeom>
            <a:avLst/>
            <a:gdLst/>
            <a:ahLst/>
            <a:cxnLst/>
            <a:rect l="l" t="t" r="r" b="b"/>
            <a:pathLst>
              <a:path w="1637719" h="1488835">
                <a:moveTo>
                  <a:pt x="0" y="0"/>
                </a:moveTo>
                <a:lnTo>
                  <a:pt x="1637718" y="0"/>
                </a:lnTo>
                <a:lnTo>
                  <a:pt x="1637718" y="1488835"/>
                </a:lnTo>
                <a:lnTo>
                  <a:pt x="0" y="1488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28692" y="2559584"/>
            <a:ext cx="1673131" cy="1673131"/>
          </a:xfrm>
          <a:custGeom>
            <a:avLst/>
            <a:gdLst/>
            <a:ahLst/>
            <a:cxnLst/>
            <a:rect l="l" t="t" r="r" b="b"/>
            <a:pathLst>
              <a:path w="1673131" h="1673131">
                <a:moveTo>
                  <a:pt x="0" y="0"/>
                </a:moveTo>
                <a:lnTo>
                  <a:pt x="1673131" y="0"/>
                </a:lnTo>
                <a:lnTo>
                  <a:pt x="1673131" y="1673130"/>
                </a:lnTo>
                <a:lnTo>
                  <a:pt x="0" y="1673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92811" y="3191912"/>
            <a:ext cx="2260219" cy="408473"/>
          </a:xfrm>
          <a:custGeom>
            <a:avLst/>
            <a:gdLst/>
            <a:ahLst/>
            <a:cxnLst/>
            <a:rect l="l" t="t" r="r" b="b"/>
            <a:pathLst>
              <a:path w="2260219" h="408473">
                <a:moveTo>
                  <a:pt x="0" y="0"/>
                </a:moveTo>
                <a:lnTo>
                  <a:pt x="2260219" y="0"/>
                </a:lnTo>
                <a:lnTo>
                  <a:pt x="2260219" y="408474"/>
                </a:lnTo>
                <a:lnTo>
                  <a:pt x="0" y="408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87220" y="1688500"/>
            <a:ext cx="7741160" cy="807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21"/>
              </a:lnSpc>
              <a:spcBef>
                <a:spcPct val="0"/>
              </a:spcBef>
            </a:pPr>
            <a:r>
              <a:rPr lang="en-US" sz="4795">
                <a:solidFill>
                  <a:srgbClr val="191919"/>
                </a:solidFill>
                <a:latin typeface="Yeseva One"/>
              </a:rPr>
              <a:t>Unsere Erfolge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78323" y="4364193"/>
            <a:ext cx="2282336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Yeseva One"/>
              </a:rPr>
              <a:t>Auszeichnung des Queeren Netzwerks NRW</a:t>
            </a:r>
          </a:p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Yeseva One"/>
              </a:rPr>
              <a:t>KOMPASSNADEL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62499" y="4398562"/>
            <a:ext cx="2542555" cy="161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6"/>
              </a:lnSpc>
            </a:pPr>
            <a:r>
              <a:rPr lang="en-US" sz="2326">
                <a:solidFill>
                  <a:srgbClr val="000000"/>
                </a:solidFill>
                <a:latin typeface="Yeseva One"/>
              </a:rPr>
              <a:t>Ausgezeichnetes Engagement</a:t>
            </a:r>
          </a:p>
          <a:p>
            <a:pPr marL="0" lvl="0" indent="0" algn="ctr">
              <a:lnSpc>
                <a:spcPts val="3256"/>
              </a:lnSpc>
              <a:spcBef>
                <a:spcPct val="0"/>
              </a:spcBef>
            </a:pPr>
            <a:r>
              <a:rPr lang="en-US" sz="2326">
                <a:solidFill>
                  <a:srgbClr val="000000"/>
                </a:solidFill>
                <a:latin typeface="Yeseva One"/>
              </a:rPr>
              <a:t> des Go Volunteers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46342" y="4364193"/>
            <a:ext cx="2315222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Yeseva One"/>
              </a:rPr>
              <a:t>Miteinander-Preis Köln für Demokratie und Vielfalt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77497" y="4373718"/>
            <a:ext cx="1766440" cy="408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Yeseva One"/>
              </a:rPr>
              <a:t>Multi-Kulti-Preis</a:t>
            </a:r>
          </a:p>
          <a:p>
            <a:pPr marL="0" lvl="0" indent="0"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000000"/>
                </a:solidFill>
                <a:latin typeface="Yeseva One"/>
              </a:rPr>
              <a:t>für herausragendes Engagement für chancengerechtes Miteinander in Vielfalt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3030" y="4339349"/>
            <a:ext cx="2624454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Yeseva One"/>
              </a:rPr>
              <a:t>Ehrenamtspreis des Flüchtlingsrat NRW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5310" y="4389037"/>
            <a:ext cx="2315222" cy="163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5"/>
              </a:lnSpc>
            </a:pPr>
            <a:r>
              <a:rPr lang="en-US" sz="2396">
                <a:solidFill>
                  <a:srgbClr val="000000"/>
                </a:solidFill>
                <a:latin typeface="Yeseva One"/>
              </a:rPr>
              <a:t>Funkelndes Dankeschön „Die Brosche“</a:t>
            </a:r>
          </a:p>
          <a:p>
            <a:pPr marL="0" lvl="0" indent="0" algn="ctr">
              <a:lnSpc>
                <a:spcPts val="3355"/>
              </a:lnSpc>
              <a:spcBef>
                <a:spcPct val="0"/>
              </a:spcBef>
            </a:pPr>
            <a:endParaRPr lang="en-US" sz="2396">
              <a:solidFill>
                <a:srgbClr val="000000"/>
              </a:solidFill>
              <a:latin typeface="Yesev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Benutzerdefiniert</PresentationFormat>
  <Paragraphs>85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Public Sans</vt:lpstr>
      <vt:lpstr>Bryndan Write</vt:lpstr>
      <vt:lpstr>Arial</vt:lpstr>
      <vt:lpstr>Yeseva One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 needed</dc:title>
  <cp:lastModifiedBy>Willeke, Ibrahim</cp:lastModifiedBy>
  <cp:revision>4</cp:revision>
  <dcterms:created xsi:type="dcterms:W3CDTF">2006-08-16T00:00:00Z</dcterms:created>
  <dcterms:modified xsi:type="dcterms:W3CDTF">2024-01-24T10:28:24Z</dcterms:modified>
  <dc:identifier>DAFsGdVbdog</dc:identifier>
</cp:coreProperties>
</file>