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1"/>
  </p:sldMasterIdLst>
  <p:sldIdLst>
    <p:sldId id="257" r:id="rId2"/>
    <p:sldId id="264" r:id="rId3"/>
    <p:sldId id="271" r:id="rId4"/>
    <p:sldId id="307" r:id="rId5"/>
    <p:sldId id="308" r:id="rId6"/>
    <p:sldId id="279" r:id="rId7"/>
    <p:sldId id="306" r:id="rId8"/>
    <p:sldId id="297" r:id="rId9"/>
    <p:sldId id="284" r:id="rId10"/>
    <p:sldId id="281" r:id="rId11"/>
    <p:sldId id="282" r:id="rId12"/>
    <p:sldId id="283" r:id="rId13"/>
    <p:sldId id="309" r:id="rId14"/>
    <p:sldId id="303" r:id="rId15"/>
    <p:sldId id="301" r:id="rId16"/>
    <p:sldId id="310" r:id="rId17"/>
    <p:sldId id="285" r:id="rId18"/>
    <p:sldId id="311" r:id="rId19"/>
    <p:sldId id="286" r:id="rId20"/>
    <p:sldId id="312" r:id="rId21"/>
    <p:sldId id="287" r:id="rId22"/>
    <p:sldId id="313" r:id="rId23"/>
    <p:sldId id="288" r:id="rId24"/>
    <p:sldId id="314" r:id="rId25"/>
    <p:sldId id="289" r:id="rId26"/>
    <p:sldId id="315" r:id="rId27"/>
    <p:sldId id="290" r:id="rId28"/>
    <p:sldId id="316" r:id="rId29"/>
    <p:sldId id="291" r:id="rId30"/>
    <p:sldId id="317" r:id="rId31"/>
    <p:sldId id="292" r:id="rId32"/>
    <p:sldId id="318" r:id="rId33"/>
    <p:sldId id="294" r:id="rId34"/>
    <p:sldId id="319" r:id="rId35"/>
    <p:sldId id="293" r:id="rId36"/>
    <p:sldId id="320" r:id="rId37"/>
  </p:sldIdLst>
  <p:sldSz cx="12192000" cy="6858000"/>
  <p:notesSz cx="6865938" cy="95408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D017FFA-B8E6-4C4C-8E44-89A847C9A13A}">
          <p14:sldIdLst>
            <p14:sldId id="257"/>
            <p14:sldId id="264"/>
            <p14:sldId id="271"/>
            <p14:sldId id="307"/>
            <p14:sldId id="308"/>
            <p14:sldId id="279"/>
            <p14:sldId id="306"/>
            <p14:sldId id="297"/>
            <p14:sldId id="284"/>
            <p14:sldId id="281"/>
            <p14:sldId id="282"/>
            <p14:sldId id="283"/>
            <p14:sldId id="309"/>
            <p14:sldId id="303"/>
            <p14:sldId id="301"/>
            <p14:sldId id="310"/>
            <p14:sldId id="285"/>
            <p14:sldId id="311"/>
            <p14:sldId id="286"/>
            <p14:sldId id="312"/>
            <p14:sldId id="287"/>
            <p14:sldId id="313"/>
            <p14:sldId id="288"/>
            <p14:sldId id="314"/>
            <p14:sldId id="289"/>
            <p14:sldId id="315"/>
            <p14:sldId id="290"/>
            <p14:sldId id="316"/>
            <p14:sldId id="291"/>
            <p14:sldId id="317"/>
            <p14:sldId id="292"/>
            <p14:sldId id="318"/>
            <p14:sldId id="294"/>
            <p14:sldId id="319"/>
            <p14:sldId id="293"/>
            <p14:sldId id="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9" d="100"/>
          <a:sy n="109" d="100"/>
        </p:scale>
        <p:origin x="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D68A3-1F79-4B79-A206-5DC7FFB6225B}"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de-DE"/>
        </a:p>
      </dgm:t>
    </dgm:pt>
    <dgm:pt modelId="{F705C5F0-2DCA-4BD2-8BBB-F48E55FC7979}">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10 Einheiten</a:t>
          </a:r>
        </a:p>
      </dgm:t>
    </dgm:pt>
    <dgm:pt modelId="{63B86F7E-6BFD-4E27-802A-74C204BA4FA8}" type="parTrans" cxnId="{49001E8E-6834-4DA6-881B-81CEF43AB651}">
      <dgm:prSet/>
      <dgm:spPr/>
      <dgm:t>
        <a:bodyPr/>
        <a:lstStyle/>
        <a:p>
          <a:endParaRPr lang="de-DE"/>
        </a:p>
      </dgm:t>
    </dgm:pt>
    <dgm:pt modelId="{03FD08ED-3F4B-42F9-8A40-B93070798091}" type="sibTrans" cxnId="{49001E8E-6834-4DA6-881B-81CEF43AB65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95505AA0-3526-4D3A-9350-D070292FAF33}">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10 Kinder </a:t>
          </a:r>
        </a:p>
      </dgm:t>
    </dgm:pt>
    <dgm:pt modelId="{CC39CDFD-EDD1-4184-86A9-F170C7290F76}" type="parTrans" cxnId="{CA5C4C37-C125-4F45-A926-26AD721D93B2}">
      <dgm:prSet/>
      <dgm:spPr/>
      <dgm:t>
        <a:bodyPr/>
        <a:lstStyle/>
        <a:p>
          <a:endParaRPr lang="de-DE"/>
        </a:p>
      </dgm:t>
    </dgm:pt>
    <dgm:pt modelId="{1DE040B3-95DD-45FE-A6D1-44AA8ACF1AB0}" type="sibTrans" cxnId="{CA5C4C37-C125-4F45-A926-26AD721D93B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BC87BAEA-AF66-4759-AC9E-B1543D44448A}">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 Kurs</a:t>
          </a:r>
        </a:p>
      </dgm:t>
    </dgm:pt>
    <dgm:pt modelId="{89EC1ECE-3A76-42D2-A78E-B793D1BEB0AE}" type="parTrans" cxnId="{E03ABE75-A464-4D68-A453-55646E5CED76}">
      <dgm:prSet/>
      <dgm:spPr/>
      <dgm:t>
        <a:bodyPr/>
        <a:lstStyle/>
        <a:p>
          <a:endParaRPr lang="de-DE"/>
        </a:p>
      </dgm:t>
    </dgm:pt>
    <dgm:pt modelId="{5AADD6F9-D754-4430-A532-3F240CB5AFE0}" type="sibTrans" cxnId="{E03ABE75-A464-4D68-A453-55646E5CED7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C0F66699-49C0-4C22-BC98-F30EA9C31727}" type="pres">
      <dgm:prSet presAssocID="{48CD68A3-1F79-4B79-A206-5DC7FFB6225B}" presName="Name0" presStyleCnt="0">
        <dgm:presLayoutVars>
          <dgm:chMax val="21"/>
          <dgm:chPref val="21"/>
        </dgm:presLayoutVars>
      </dgm:prSet>
      <dgm:spPr/>
    </dgm:pt>
    <dgm:pt modelId="{F03C7DFB-0755-463B-9AE2-CF5D1E0A0E14}" type="pres">
      <dgm:prSet presAssocID="{F705C5F0-2DCA-4BD2-8BBB-F48E55FC7979}" presName="text1" presStyleCnt="0"/>
      <dgm:spPr/>
    </dgm:pt>
    <dgm:pt modelId="{505A9B52-90F5-464A-9882-E2816B3F85EE}" type="pres">
      <dgm:prSet presAssocID="{F705C5F0-2DCA-4BD2-8BBB-F48E55FC7979}" presName="textRepeatNode" presStyleLbl="alignNode1" presStyleIdx="0" presStyleCnt="3">
        <dgm:presLayoutVars>
          <dgm:chMax val="0"/>
          <dgm:chPref val="0"/>
          <dgm:bulletEnabled val="1"/>
        </dgm:presLayoutVars>
      </dgm:prSet>
      <dgm:spPr/>
    </dgm:pt>
    <dgm:pt modelId="{79A86973-1568-4AFD-A449-8888F6ADA7F8}" type="pres">
      <dgm:prSet presAssocID="{F705C5F0-2DCA-4BD2-8BBB-F48E55FC7979}" presName="textaccent1" presStyleCnt="0"/>
      <dgm:spPr/>
    </dgm:pt>
    <dgm:pt modelId="{A9680694-B2A6-4262-BFB1-71DF86859F91}" type="pres">
      <dgm:prSet presAssocID="{F705C5F0-2DCA-4BD2-8BBB-F48E55FC7979}" presName="accentRepeatNode" presStyleLbl="solidAlignAcc1" presStyleIdx="0" presStyleCnt="6"/>
      <dgm:spPr/>
    </dgm:pt>
    <dgm:pt modelId="{CF4926DD-968F-43E3-BCAA-FBBCD2033846}" type="pres">
      <dgm:prSet presAssocID="{03FD08ED-3F4B-42F9-8A40-B93070798091}" presName="image1" presStyleCnt="0"/>
      <dgm:spPr/>
    </dgm:pt>
    <dgm:pt modelId="{C167CB66-4071-49FD-B804-7D4EBDBA7691}" type="pres">
      <dgm:prSet presAssocID="{03FD08ED-3F4B-42F9-8A40-B93070798091}" presName="imageRepeatNode" presStyleLbl="alignAcc1" presStyleIdx="0" presStyleCnt="3" custAng="16200000"/>
      <dgm:spPr/>
    </dgm:pt>
    <dgm:pt modelId="{798C59C8-FD76-438A-82D4-E3AF979667E2}" type="pres">
      <dgm:prSet presAssocID="{03FD08ED-3F4B-42F9-8A40-B93070798091}" presName="imageaccent1" presStyleCnt="0"/>
      <dgm:spPr/>
    </dgm:pt>
    <dgm:pt modelId="{CEF2F162-6B33-48C7-8E65-9FDE60813EEC}" type="pres">
      <dgm:prSet presAssocID="{03FD08ED-3F4B-42F9-8A40-B93070798091}" presName="accentRepeatNode" presStyleLbl="solidAlignAcc1" presStyleIdx="1" presStyleCnt="6"/>
      <dgm:spPr/>
    </dgm:pt>
    <dgm:pt modelId="{6F689FBB-C754-4E26-97DC-53378220F3E9}" type="pres">
      <dgm:prSet presAssocID="{95505AA0-3526-4D3A-9350-D070292FAF33}" presName="text2" presStyleCnt="0"/>
      <dgm:spPr/>
    </dgm:pt>
    <dgm:pt modelId="{2A0DAAEA-B7E8-4FE8-81F6-7C50AE71B4C6}" type="pres">
      <dgm:prSet presAssocID="{95505AA0-3526-4D3A-9350-D070292FAF33}" presName="textRepeatNode" presStyleLbl="alignNode1" presStyleIdx="1" presStyleCnt="3">
        <dgm:presLayoutVars>
          <dgm:chMax val="0"/>
          <dgm:chPref val="0"/>
          <dgm:bulletEnabled val="1"/>
        </dgm:presLayoutVars>
      </dgm:prSet>
      <dgm:spPr/>
    </dgm:pt>
    <dgm:pt modelId="{0C5D6D4D-B957-422F-8C13-7A29E4D29616}" type="pres">
      <dgm:prSet presAssocID="{95505AA0-3526-4D3A-9350-D070292FAF33}" presName="textaccent2" presStyleCnt="0"/>
      <dgm:spPr/>
    </dgm:pt>
    <dgm:pt modelId="{B2DAFCFE-D8D5-4400-9079-CA0CAE4BD736}" type="pres">
      <dgm:prSet presAssocID="{95505AA0-3526-4D3A-9350-D070292FAF33}" presName="accentRepeatNode" presStyleLbl="solidAlignAcc1" presStyleIdx="2" presStyleCnt="6"/>
      <dgm:spPr/>
    </dgm:pt>
    <dgm:pt modelId="{54575D32-12BD-453B-95BE-FB65F2634E40}" type="pres">
      <dgm:prSet presAssocID="{1DE040B3-95DD-45FE-A6D1-44AA8ACF1AB0}" presName="image2" presStyleCnt="0"/>
      <dgm:spPr/>
    </dgm:pt>
    <dgm:pt modelId="{1B488918-2EA6-406C-B5BD-C502F28CD4CB}" type="pres">
      <dgm:prSet presAssocID="{1DE040B3-95DD-45FE-A6D1-44AA8ACF1AB0}" presName="imageRepeatNode" presStyleLbl="alignAcc1" presStyleIdx="1" presStyleCnt="3" custAng="16200000"/>
      <dgm:spPr/>
    </dgm:pt>
    <dgm:pt modelId="{C7FDC10C-80B9-496F-B554-EE362A94C243}" type="pres">
      <dgm:prSet presAssocID="{1DE040B3-95DD-45FE-A6D1-44AA8ACF1AB0}" presName="imageaccent2" presStyleCnt="0"/>
      <dgm:spPr/>
    </dgm:pt>
    <dgm:pt modelId="{0B378704-BE6E-45E8-978F-4262EFECD273}" type="pres">
      <dgm:prSet presAssocID="{1DE040B3-95DD-45FE-A6D1-44AA8ACF1AB0}" presName="accentRepeatNode" presStyleLbl="solidAlignAcc1" presStyleIdx="3" presStyleCnt="6"/>
      <dgm:spPr/>
    </dgm:pt>
    <dgm:pt modelId="{7E493FFC-A531-42B2-BE51-FB634B2B4AD6}" type="pres">
      <dgm:prSet presAssocID="{BC87BAEA-AF66-4759-AC9E-B1543D44448A}" presName="text3" presStyleCnt="0"/>
      <dgm:spPr/>
    </dgm:pt>
    <dgm:pt modelId="{DE301F47-36E4-474D-B662-9E5D263CAB8B}" type="pres">
      <dgm:prSet presAssocID="{BC87BAEA-AF66-4759-AC9E-B1543D44448A}" presName="textRepeatNode" presStyleLbl="alignNode1" presStyleIdx="2" presStyleCnt="3">
        <dgm:presLayoutVars>
          <dgm:chMax val="0"/>
          <dgm:chPref val="0"/>
          <dgm:bulletEnabled val="1"/>
        </dgm:presLayoutVars>
      </dgm:prSet>
      <dgm:spPr/>
    </dgm:pt>
    <dgm:pt modelId="{CFDD64E4-8ED7-4506-AA21-F35A7B68899C}" type="pres">
      <dgm:prSet presAssocID="{BC87BAEA-AF66-4759-AC9E-B1543D44448A}" presName="textaccent3" presStyleCnt="0"/>
      <dgm:spPr/>
    </dgm:pt>
    <dgm:pt modelId="{C568B73B-0CB5-4CB0-B3D6-694AD59E431E}" type="pres">
      <dgm:prSet presAssocID="{BC87BAEA-AF66-4759-AC9E-B1543D44448A}" presName="accentRepeatNode" presStyleLbl="solidAlignAcc1" presStyleIdx="4" presStyleCnt="6"/>
      <dgm:spPr/>
    </dgm:pt>
    <dgm:pt modelId="{D3DCF64D-A560-4A2F-BA2F-CA93038F1E8F}" type="pres">
      <dgm:prSet presAssocID="{5AADD6F9-D754-4430-A532-3F240CB5AFE0}" presName="image3" presStyleCnt="0"/>
      <dgm:spPr/>
    </dgm:pt>
    <dgm:pt modelId="{394A1207-84D2-4830-8B89-689DFAB4AE6F}" type="pres">
      <dgm:prSet presAssocID="{5AADD6F9-D754-4430-A532-3F240CB5AFE0}" presName="imageRepeatNode" presStyleLbl="alignAcc1" presStyleIdx="2" presStyleCnt="3" custAng="16200000"/>
      <dgm:spPr/>
    </dgm:pt>
    <dgm:pt modelId="{DE25B9B8-CDB2-4368-BB72-EF3F36D451BE}" type="pres">
      <dgm:prSet presAssocID="{5AADD6F9-D754-4430-A532-3F240CB5AFE0}" presName="imageaccent3" presStyleCnt="0"/>
      <dgm:spPr/>
    </dgm:pt>
    <dgm:pt modelId="{53C2A35E-1B78-4DC1-8A20-F33571F388DB}" type="pres">
      <dgm:prSet presAssocID="{5AADD6F9-D754-4430-A532-3F240CB5AFE0}" presName="accentRepeatNode" presStyleLbl="solidAlignAcc1" presStyleIdx="5" presStyleCnt="6"/>
      <dgm:spPr/>
    </dgm:pt>
  </dgm:ptLst>
  <dgm:cxnLst>
    <dgm:cxn modelId="{7CAE970B-C4FE-4A36-B247-18A7B6B2D425}" type="presOf" srcId="{F705C5F0-2DCA-4BD2-8BBB-F48E55FC7979}" destId="{505A9B52-90F5-464A-9882-E2816B3F85EE}" srcOrd="0" destOrd="0" presId="urn:microsoft.com/office/officeart/2008/layout/HexagonCluster"/>
    <dgm:cxn modelId="{FCD31A0F-5B26-4592-8D56-98E57BBA40F3}" type="presOf" srcId="{03FD08ED-3F4B-42F9-8A40-B93070798091}" destId="{C167CB66-4071-49FD-B804-7D4EBDBA7691}" srcOrd="0" destOrd="0" presId="urn:microsoft.com/office/officeart/2008/layout/HexagonCluster"/>
    <dgm:cxn modelId="{CA5C4C37-C125-4F45-A926-26AD721D93B2}" srcId="{48CD68A3-1F79-4B79-A206-5DC7FFB6225B}" destId="{95505AA0-3526-4D3A-9350-D070292FAF33}" srcOrd="1" destOrd="0" parTransId="{CC39CDFD-EDD1-4184-86A9-F170C7290F76}" sibTransId="{1DE040B3-95DD-45FE-A6D1-44AA8ACF1AB0}"/>
    <dgm:cxn modelId="{C6FC3A3D-B54D-438E-940A-45A09BE3744B}" type="presOf" srcId="{48CD68A3-1F79-4B79-A206-5DC7FFB6225B}" destId="{C0F66699-49C0-4C22-BC98-F30EA9C31727}" srcOrd="0" destOrd="0" presId="urn:microsoft.com/office/officeart/2008/layout/HexagonCluster"/>
    <dgm:cxn modelId="{77721960-07DA-455C-966D-D4329BAA2863}" type="presOf" srcId="{95505AA0-3526-4D3A-9350-D070292FAF33}" destId="{2A0DAAEA-B7E8-4FE8-81F6-7C50AE71B4C6}" srcOrd="0" destOrd="0" presId="urn:microsoft.com/office/officeart/2008/layout/HexagonCluster"/>
    <dgm:cxn modelId="{1868596D-B66B-497A-AB3C-A1FF8A670F3F}" type="presOf" srcId="{1DE040B3-95DD-45FE-A6D1-44AA8ACF1AB0}" destId="{1B488918-2EA6-406C-B5BD-C502F28CD4CB}" srcOrd="0" destOrd="0" presId="urn:microsoft.com/office/officeart/2008/layout/HexagonCluster"/>
    <dgm:cxn modelId="{E03ABE75-A464-4D68-A453-55646E5CED76}" srcId="{48CD68A3-1F79-4B79-A206-5DC7FFB6225B}" destId="{BC87BAEA-AF66-4759-AC9E-B1543D44448A}" srcOrd="2" destOrd="0" parTransId="{89EC1ECE-3A76-42D2-A78E-B793D1BEB0AE}" sibTransId="{5AADD6F9-D754-4430-A532-3F240CB5AFE0}"/>
    <dgm:cxn modelId="{49001E8E-6834-4DA6-881B-81CEF43AB651}" srcId="{48CD68A3-1F79-4B79-A206-5DC7FFB6225B}" destId="{F705C5F0-2DCA-4BD2-8BBB-F48E55FC7979}" srcOrd="0" destOrd="0" parTransId="{63B86F7E-6BFD-4E27-802A-74C204BA4FA8}" sibTransId="{03FD08ED-3F4B-42F9-8A40-B93070798091}"/>
    <dgm:cxn modelId="{476921DE-1E30-424A-ACA5-5A5194EFF147}" type="presOf" srcId="{BC87BAEA-AF66-4759-AC9E-B1543D44448A}" destId="{DE301F47-36E4-474D-B662-9E5D263CAB8B}" srcOrd="0" destOrd="0" presId="urn:microsoft.com/office/officeart/2008/layout/HexagonCluster"/>
    <dgm:cxn modelId="{17C8B3F6-11DF-4D14-88CA-8806919A3E55}" type="presOf" srcId="{5AADD6F9-D754-4430-A532-3F240CB5AFE0}" destId="{394A1207-84D2-4830-8B89-689DFAB4AE6F}" srcOrd="0" destOrd="0" presId="urn:microsoft.com/office/officeart/2008/layout/HexagonCluster"/>
    <dgm:cxn modelId="{3DDB83E3-F68C-45E3-B50F-F5C4D6FBABE6}" type="presParOf" srcId="{C0F66699-49C0-4C22-BC98-F30EA9C31727}" destId="{F03C7DFB-0755-463B-9AE2-CF5D1E0A0E14}" srcOrd="0" destOrd="0" presId="urn:microsoft.com/office/officeart/2008/layout/HexagonCluster"/>
    <dgm:cxn modelId="{BB2BF5F5-A954-4728-9A96-20326D7B6F48}" type="presParOf" srcId="{F03C7DFB-0755-463B-9AE2-CF5D1E0A0E14}" destId="{505A9B52-90F5-464A-9882-E2816B3F85EE}" srcOrd="0" destOrd="0" presId="urn:microsoft.com/office/officeart/2008/layout/HexagonCluster"/>
    <dgm:cxn modelId="{406BAA7E-7235-4A94-B825-C1807C435BF1}" type="presParOf" srcId="{C0F66699-49C0-4C22-BC98-F30EA9C31727}" destId="{79A86973-1568-4AFD-A449-8888F6ADA7F8}" srcOrd="1" destOrd="0" presId="urn:microsoft.com/office/officeart/2008/layout/HexagonCluster"/>
    <dgm:cxn modelId="{699D998F-92BD-4788-92B2-D60811005D17}" type="presParOf" srcId="{79A86973-1568-4AFD-A449-8888F6ADA7F8}" destId="{A9680694-B2A6-4262-BFB1-71DF86859F91}" srcOrd="0" destOrd="0" presId="urn:microsoft.com/office/officeart/2008/layout/HexagonCluster"/>
    <dgm:cxn modelId="{0C505355-E166-4C1D-863C-D9FA69AADAD3}" type="presParOf" srcId="{C0F66699-49C0-4C22-BC98-F30EA9C31727}" destId="{CF4926DD-968F-43E3-BCAA-FBBCD2033846}" srcOrd="2" destOrd="0" presId="urn:microsoft.com/office/officeart/2008/layout/HexagonCluster"/>
    <dgm:cxn modelId="{6015E1D8-CD70-44B8-9AC6-9F5AB2E0FBEC}" type="presParOf" srcId="{CF4926DD-968F-43E3-BCAA-FBBCD2033846}" destId="{C167CB66-4071-49FD-B804-7D4EBDBA7691}" srcOrd="0" destOrd="0" presId="urn:microsoft.com/office/officeart/2008/layout/HexagonCluster"/>
    <dgm:cxn modelId="{31D56D25-8132-47D3-8C11-C73FBB430E25}" type="presParOf" srcId="{C0F66699-49C0-4C22-BC98-F30EA9C31727}" destId="{798C59C8-FD76-438A-82D4-E3AF979667E2}" srcOrd="3" destOrd="0" presId="urn:microsoft.com/office/officeart/2008/layout/HexagonCluster"/>
    <dgm:cxn modelId="{1552FC32-6137-4467-B9AC-0EED90DA59C2}" type="presParOf" srcId="{798C59C8-FD76-438A-82D4-E3AF979667E2}" destId="{CEF2F162-6B33-48C7-8E65-9FDE60813EEC}" srcOrd="0" destOrd="0" presId="urn:microsoft.com/office/officeart/2008/layout/HexagonCluster"/>
    <dgm:cxn modelId="{FA51B16F-0325-4B64-BD1F-3DE743C8518D}" type="presParOf" srcId="{C0F66699-49C0-4C22-BC98-F30EA9C31727}" destId="{6F689FBB-C754-4E26-97DC-53378220F3E9}" srcOrd="4" destOrd="0" presId="urn:microsoft.com/office/officeart/2008/layout/HexagonCluster"/>
    <dgm:cxn modelId="{195B8BD7-5701-4203-B3BB-350FEBE978F9}" type="presParOf" srcId="{6F689FBB-C754-4E26-97DC-53378220F3E9}" destId="{2A0DAAEA-B7E8-4FE8-81F6-7C50AE71B4C6}" srcOrd="0" destOrd="0" presId="urn:microsoft.com/office/officeart/2008/layout/HexagonCluster"/>
    <dgm:cxn modelId="{A00CAE2F-3CBA-4FBC-8656-2F18049DFA6D}" type="presParOf" srcId="{C0F66699-49C0-4C22-BC98-F30EA9C31727}" destId="{0C5D6D4D-B957-422F-8C13-7A29E4D29616}" srcOrd="5" destOrd="0" presId="urn:microsoft.com/office/officeart/2008/layout/HexagonCluster"/>
    <dgm:cxn modelId="{88894334-E9B5-4409-AAA0-2A0DCE2A57B8}" type="presParOf" srcId="{0C5D6D4D-B957-422F-8C13-7A29E4D29616}" destId="{B2DAFCFE-D8D5-4400-9079-CA0CAE4BD736}" srcOrd="0" destOrd="0" presId="urn:microsoft.com/office/officeart/2008/layout/HexagonCluster"/>
    <dgm:cxn modelId="{13008479-2CAD-455E-92B3-C1D1AC21CFED}" type="presParOf" srcId="{C0F66699-49C0-4C22-BC98-F30EA9C31727}" destId="{54575D32-12BD-453B-95BE-FB65F2634E40}" srcOrd="6" destOrd="0" presId="urn:microsoft.com/office/officeart/2008/layout/HexagonCluster"/>
    <dgm:cxn modelId="{8DDFACA3-B853-4236-B8B7-E483276FEEFB}" type="presParOf" srcId="{54575D32-12BD-453B-95BE-FB65F2634E40}" destId="{1B488918-2EA6-406C-B5BD-C502F28CD4CB}" srcOrd="0" destOrd="0" presId="urn:microsoft.com/office/officeart/2008/layout/HexagonCluster"/>
    <dgm:cxn modelId="{17A094E9-B49B-4332-8046-0CB091F9665D}" type="presParOf" srcId="{C0F66699-49C0-4C22-BC98-F30EA9C31727}" destId="{C7FDC10C-80B9-496F-B554-EE362A94C243}" srcOrd="7" destOrd="0" presId="urn:microsoft.com/office/officeart/2008/layout/HexagonCluster"/>
    <dgm:cxn modelId="{C2A75CB3-9D78-4861-884C-9D5A303BD77E}" type="presParOf" srcId="{C7FDC10C-80B9-496F-B554-EE362A94C243}" destId="{0B378704-BE6E-45E8-978F-4262EFECD273}" srcOrd="0" destOrd="0" presId="urn:microsoft.com/office/officeart/2008/layout/HexagonCluster"/>
    <dgm:cxn modelId="{D30AC539-2EDA-4459-8E08-BE0038F1FC11}" type="presParOf" srcId="{C0F66699-49C0-4C22-BC98-F30EA9C31727}" destId="{7E493FFC-A531-42B2-BE51-FB634B2B4AD6}" srcOrd="8" destOrd="0" presId="urn:microsoft.com/office/officeart/2008/layout/HexagonCluster"/>
    <dgm:cxn modelId="{C1851E7F-0229-4879-83F4-6625110875CA}" type="presParOf" srcId="{7E493FFC-A531-42B2-BE51-FB634B2B4AD6}" destId="{DE301F47-36E4-474D-B662-9E5D263CAB8B}" srcOrd="0" destOrd="0" presId="urn:microsoft.com/office/officeart/2008/layout/HexagonCluster"/>
    <dgm:cxn modelId="{334DD4E0-9AB7-4733-B78D-842E6050EE47}" type="presParOf" srcId="{C0F66699-49C0-4C22-BC98-F30EA9C31727}" destId="{CFDD64E4-8ED7-4506-AA21-F35A7B68899C}" srcOrd="9" destOrd="0" presId="urn:microsoft.com/office/officeart/2008/layout/HexagonCluster"/>
    <dgm:cxn modelId="{0A9C712A-95C0-42B2-8598-7713BACC150C}" type="presParOf" srcId="{CFDD64E4-8ED7-4506-AA21-F35A7B68899C}" destId="{C568B73B-0CB5-4CB0-B3D6-694AD59E431E}" srcOrd="0" destOrd="0" presId="urn:microsoft.com/office/officeart/2008/layout/HexagonCluster"/>
    <dgm:cxn modelId="{CC8AA98F-4F4B-4B74-851E-5E7809834889}" type="presParOf" srcId="{C0F66699-49C0-4C22-BC98-F30EA9C31727}" destId="{D3DCF64D-A560-4A2F-BA2F-CA93038F1E8F}" srcOrd="10" destOrd="0" presId="urn:microsoft.com/office/officeart/2008/layout/HexagonCluster"/>
    <dgm:cxn modelId="{FEB6F415-6595-497F-96A7-1B3276C185CD}" type="presParOf" srcId="{D3DCF64D-A560-4A2F-BA2F-CA93038F1E8F}" destId="{394A1207-84D2-4830-8B89-689DFAB4AE6F}" srcOrd="0" destOrd="0" presId="urn:microsoft.com/office/officeart/2008/layout/HexagonCluster"/>
    <dgm:cxn modelId="{783EE1A9-1FFB-4D81-8796-664BEF4B4CAF}" type="presParOf" srcId="{C0F66699-49C0-4C22-BC98-F30EA9C31727}" destId="{DE25B9B8-CDB2-4368-BB72-EF3F36D451BE}" srcOrd="11" destOrd="0" presId="urn:microsoft.com/office/officeart/2008/layout/HexagonCluster"/>
    <dgm:cxn modelId="{C7762C1C-3ADF-4328-A786-6CFAC7B0A7B3}" type="presParOf" srcId="{DE25B9B8-CDB2-4368-BB72-EF3F36D451BE}" destId="{53C2A35E-1B78-4DC1-8A20-F33571F388D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CD68A3-1F79-4B79-A206-5DC7FFB6225B}"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de-DE"/>
        </a:p>
      </dgm:t>
    </dgm:pt>
    <dgm:pt modelId="{F705C5F0-2DCA-4BD2-8BBB-F48E55FC7979}">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10 Einheiten</a:t>
          </a:r>
        </a:p>
      </dgm:t>
    </dgm:pt>
    <dgm:pt modelId="{63B86F7E-6BFD-4E27-802A-74C204BA4FA8}" type="parTrans" cxnId="{49001E8E-6834-4DA6-881B-81CEF43AB651}">
      <dgm:prSet/>
      <dgm:spPr/>
      <dgm:t>
        <a:bodyPr/>
        <a:lstStyle/>
        <a:p>
          <a:endParaRPr lang="de-DE"/>
        </a:p>
      </dgm:t>
    </dgm:pt>
    <dgm:pt modelId="{03FD08ED-3F4B-42F9-8A40-B93070798091}" type="sibTrans" cxnId="{49001E8E-6834-4DA6-881B-81CEF43AB65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95505AA0-3526-4D3A-9350-D070292FAF33}">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10 Kinder </a:t>
          </a:r>
        </a:p>
      </dgm:t>
    </dgm:pt>
    <dgm:pt modelId="{CC39CDFD-EDD1-4184-86A9-F170C7290F76}" type="parTrans" cxnId="{CA5C4C37-C125-4F45-A926-26AD721D93B2}">
      <dgm:prSet/>
      <dgm:spPr/>
      <dgm:t>
        <a:bodyPr/>
        <a:lstStyle/>
        <a:p>
          <a:endParaRPr lang="de-DE"/>
        </a:p>
      </dgm:t>
    </dgm:pt>
    <dgm:pt modelId="{1DE040B3-95DD-45FE-A6D1-44AA8ACF1AB0}" type="sibTrans" cxnId="{CA5C4C37-C125-4F45-A926-26AD721D93B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BC87BAEA-AF66-4759-AC9E-B1543D44448A}">
      <dgm:prSet phldrT="[Text]"/>
      <dgm:spPr>
        <a:gradFill rotWithShape="0">
          <a:gsLst>
            <a:gs pos="0">
              <a:srgbClr val="00B050"/>
            </a:gs>
            <a:gs pos="50000">
              <a:srgbClr val="00B050"/>
            </a:gs>
            <a:gs pos="100000">
              <a:srgbClr val="00B050"/>
            </a:gs>
          </a:gsLst>
        </a:gradFill>
        <a:ln>
          <a:solidFill>
            <a:schemeClr val="tx1"/>
          </a:solidFill>
        </a:ln>
      </dgm:spPr>
      <dgm:t>
        <a:bodyPr/>
        <a:lstStyle/>
        <a:p>
          <a:r>
            <a:rPr lang="de-DE" dirty="0"/>
            <a:t>1 Kurs</a:t>
          </a:r>
        </a:p>
      </dgm:t>
    </dgm:pt>
    <dgm:pt modelId="{89EC1ECE-3A76-42D2-A78E-B793D1BEB0AE}" type="parTrans" cxnId="{E03ABE75-A464-4D68-A453-55646E5CED76}">
      <dgm:prSet/>
      <dgm:spPr/>
      <dgm:t>
        <a:bodyPr/>
        <a:lstStyle/>
        <a:p>
          <a:endParaRPr lang="de-DE"/>
        </a:p>
      </dgm:t>
    </dgm:pt>
    <dgm:pt modelId="{5AADD6F9-D754-4430-A532-3F240CB5AFE0}" type="sibTrans" cxnId="{E03ABE75-A464-4D68-A453-55646E5CED7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a:solidFill>
            <a:schemeClr val="tx1"/>
          </a:solidFill>
        </a:ln>
      </dgm:spPr>
      <dgm:t>
        <a:bodyPr/>
        <a:lstStyle/>
        <a:p>
          <a:endParaRPr lang="de-DE"/>
        </a:p>
      </dgm:t>
    </dgm:pt>
    <dgm:pt modelId="{C0F66699-49C0-4C22-BC98-F30EA9C31727}" type="pres">
      <dgm:prSet presAssocID="{48CD68A3-1F79-4B79-A206-5DC7FFB6225B}" presName="Name0" presStyleCnt="0">
        <dgm:presLayoutVars>
          <dgm:chMax val="21"/>
          <dgm:chPref val="21"/>
        </dgm:presLayoutVars>
      </dgm:prSet>
      <dgm:spPr/>
    </dgm:pt>
    <dgm:pt modelId="{F03C7DFB-0755-463B-9AE2-CF5D1E0A0E14}" type="pres">
      <dgm:prSet presAssocID="{F705C5F0-2DCA-4BD2-8BBB-F48E55FC7979}" presName="text1" presStyleCnt="0"/>
      <dgm:spPr/>
    </dgm:pt>
    <dgm:pt modelId="{505A9B52-90F5-464A-9882-E2816B3F85EE}" type="pres">
      <dgm:prSet presAssocID="{F705C5F0-2DCA-4BD2-8BBB-F48E55FC7979}" presName="textRepeatNode" presStyleLbl="alignNode1" presStyleIdx="0" presStyleCnt="3">
        <dgm:presLayoutVars>
          <dgm:chMax val="0"/>
          <dgm:chPref val="0"/>
          <dgm:bulletEnabled val="1"/>
        </dgm:presLayoutVars>
      </dgm:prSet>
      <dgm:spPr/>
    </dgm:pt>
    <dgm:pt modelId="{79A86973-1568-4AFD-A449-8888F6ADA7F8}" type="pres">
      <dgm:prSet presAssocID="{F705C5F0-2DCA-4BD2-8BBB-F48E55FC7979}" presName="textaccent1" presStyleCnt="0"/>
      <dgm:spPr/>
    </dgm:pt>
    <dgm:pt modelId="{A9680694-B2A6-4262-BFB1-71DF86859F91}" type="pres">
      <dgm:prSet presAssocID="{F705C5F0-2DCA-4BD2-8BBB-F48E55FC7979}" presName="accentRepeatNode" presStyleLbl="solidAlignAcc1" presStyleIdx="0" presStyleCnt="6"/>
      <dgm:spPr/>
    </dgm:pt>
    <dgm:pt modelId="{CF4926DD-968F-43E3-BCAA-FBBCD2033846}" type="pres">
      <dgm:prSet presAssocID="{03FD08ED-3F4B-42F9-8A40-B93070798091}" presName="image1" presStyleCnt="0"/>
      <dgm:spPr/>
    </dgm:pt>
    <dgm:pt modelId="{C167CB66-4071-49FD-B804-7D4EBDBA7691}" type="pres">
      <dgm:prSet presAssocID="{03FD08ED-3F4B-42F9-8A40-B93070798091}" presName="imageRepeatNode" presStyleLbl="alignAcc1" presStyleIdx="0" presStyleCnt="3" custAng="16200000"/>
      <dgm:spPr/>
    </dgm:pt>
    <dgm:pt modelId="{798C59C8-FD76-438A-82D4-E3AF979667E2}" type="pres">
      <dgm:prSet presAssocID="{03FD08ED-3F4B-42F9-8A40-B93070798091}" presName="imageaccent1" presStyleCnt="0"/>
      <dgm:spPr/>
    </dgm:pt>
    <dgm:pt modelId="{CEF2F162-6B33-48C7-8E65-9FDE60813EEC}" type="pres">
      <dgm:prSet presAssocID="{03FD08ED-3F4B-42F9-8A40-B93070798091}" presName="accentRepeatNode" presStyleLbl="solidAlignAcc1" presStyleIdx="1" presStyleCnt="6"/>
      <dgm:spPr/>
    </dgm:pt>
    <dgm:pt modelId="{6F689FBB-C754-4E26-97DC-53378220F3E9}" type="pres">
      <dgm:prSet presAssocID="{95505AA0-3526-4D3A-9350-D070292FAF33}" presName="text2" presStyleCnt="0"/>
      <dgm:spPr/>
    </dgm:pt>
    <dgm:pt modelId="{2A0DAAEA-B7E8-4FE8-81F6-7C50AE71B4C6}" type="pres">
      <dgm:prSet presAssocID="{95505AA0-3526-4D3A-9350-D070292FAF33}" presName="textRepeatNode" presStyleLbl="alignNode1" presStyleIdx="1" presStyleCnt="3">
        <dgm:presLayoutVars>
          <dgm:chMax val="0"/>
          <dgm:chPref val="0"/>
          <dgm:bulletEnabled val="1"/>
        </dgm:presLayoutVars>
      </dgm:prSet>
      <dgm:spPr/>
    </dgm:pt>
    <dgm:pt modelId="{0C5D6D4D-B957-422F-8C13-7A29E4D29616}" type="pres">
      <dgm:prSet presAssocID="{95505AA0-3526-4D3A-9350-D070292FAF33}" presName="textaccent2" presStyleCnt="0"/>
      <dgm:spPr/>
    </dgm:pt>
    <dgm:pt modelId="{B2DAFCFE-D8D5-4400-9079-CA0CAE4BD736}" type="pres">
      <dgm:prSet presAssocID="{95505AA0-3526-4D3A-9350-D070292FAF33}" presName="accentRepeatNode" presStyleLbl="solidAlignAcc1" presStyleIdx="2" presStyleCnt="6"/>
      <dgm:spPr/>
    </dgm:pt>
    <dgm:pt modelId="{54575D32-12BD-453B-95BE-FB65F2634E40}" type="pres">
      <dgm:prSet presAssocID="{1DE040B3-95DD-45FE-A6D1-44AA8ACF1AB0}" presName="image2" presStyleCnt="0"/>
      <dgm:spPr/>
    </dgm:pt>
    <dgm:pt modelId="{1B488918-2EA6-406C-B5BD-C502F28CD4CB}" type="pres">
      <dgm:prSet presAssocID="{1DE040B3-95DD-45FE-A6D1-44AA8ACF1AB0}" presName="imageRepeatNode" presStyleLbl="alignAcc1" presStyleIdx="1" presStyleCnt="3" custAng="16200000"/>
      <dgm:spPr/>
    </dgm:pt>
    <dgm:pt modelId="{C7FDC10C-80B9-496F-B554-EE362A94C243}" type="pres">
      <dgm:prSet presAssocID="{1DE040B3-95DD-45FE-A6D1-44AA8ACF1AB0}" presName="imageaccent2" presStyleCnt="0"/>
      <dgm:spPr/>
    </dgm:pt>
    <dgm:pt modelId="{0B378704-BE6E-45E8-978F-4262EFECD273}" type="pres">
      <dgm:prSet presAssocID="{1DE040B3-95DD-45FE-A6D1-44AA8ACF1AB0}" presName="accentRepeatNode" presStyleLbl="solidAlignAcc1" presStyleIdx="3" presStyleCnt="6"/>
      <dgm:spPr/>
    </dgm:pt>
    <dgm:pt modelId="{7E493FFC-A531-42B2-BE51-FB634B2B4AD6}" type="pres">
      <dgm:prSet presAssocID="{BC87BAEA-AF66-4759-AC9E-B1543D44448A}" presName="text3" presStyleCnt="0"/>
      <dgm:spPr/>
    </dgm:pt>
    <dgm:pt modelId="{DE301F47-36E4-474D-B662-9E5D263CAB8B}" type="pres">
      <dgm:prSet presAssocID="{BC87BAEA-AF66-4759-AC9E-B1543D44448A}" presName="textRepeatNode" presStyleLbl="alignNode1" presStyleIdx="2" presStyleCnt="3">
        <dgm:presLayoutVars>
          <dgm:chMax val="0"/>
          <dgm:chPref val="0"/>
          <dgm:bulletEnabled val="1"/>
        </dgm:presLayoutVars>
      </dgm:prSet>
      <dgm:spPr/>
    </dgm:pt>
    <dgm:pt modelId="{CFDD64E4-8ED7-4506-AA21-F35A7B68899C}" type="pres">
      <dgm:prSet presAssocID="{BC87BAEA-AF66-4759-AC9E-B1543D44448A}" presName="textaccent3" presStyleCnt="0"/>
      <dgm:spPr/>
    </dgm:pt>
    <dgm:pt modelId="{C568B73B-0CB5-4CB0-B3D6-694AD59E431E}" type="pres">
      <dgm:prSet presAssocID="{BC87BAEA-AF66-4759-AC9E-B1543D44448A}" presName="accentRepeatNode" presStyleLbl="solidAlignAcc1" presStyleIdx="4" presStyleCnt="6"/>
      <dgm:spPr/>
    </dgm:pt>
    <dgm:pt modelId="{D3DCF64D-A560-4A2F-BA2F-CA93038F1E8F}" type="pres">
      <dgm:prSet presAssocID="{5AADD6F9-D754-4430-A532-3F240CB5AFE0}" presName="image3" presStyleCnt="0"/>
      <dgm:spPr/>
    </dgm:pt>
    <dgm:pt modelId="{394A1207-84D2-4830-8B89-689DFAB4AE6F}" type="pres">
      <dgm:prSet presAssocID="{5AADD6F9-D754-4430-A532-3F240CB5AFE0}" presName="imageRepeatNode" presStyleLbl="alignAcc1" presStyleIdx="2" presStyleCnt="3" custAng="16200000"/>
      <dgm:spPr/>
    </dgm:pt>
    <dgm:pt modelId="{DE25B9B8-CDB2-4368-BB72-EF3F36D451BE}" type="pres">
      <dgm:prSet presAssocID="{5AADD6F9-D754-4430-A532-3F240CB5AFE0}" presName="imageaccent3" presStyleCnt="0"/>
      <dgm:spPr/>
    </dgm:pt>
    <dgm:pt modelId="{53C2A35E-1B78-4DC1-8A20-F33571F388DB}" type="pres">
      <dgm:prSet presAssocID="{5AADD6F9-D754-4430-A532-3F240CB5AFE0}" presName="accentRepeatNode" presStyleLbl="solidAlignAcc1" presStyleIdx="5" presStyleCnt="6"/>
      <dgm:spPr/>
    </dgm:pt>
  </dgm:ptLst>
  <dgm:cxnLst>
    <dgm:cxn modelId="{7CAE970B-C4FE-4A36-B247-18A7B6B2D425}" type="presOf" srcId="{F705C5F0-2DCA-4BD2-8BBB-F48E55FC7979}" destId="{505A9B52-90F5-464A-9882-E2816B3F85EE}" srcOrd="0" destOrd="0" presId="urn:microsoft.com/office/officeart/2008/layout/HexagonCluster"/>
    <dgm:cxn modelId="{FCD31A0F-5B26-4592-8D56-98E57BBA40F3}" type="presOf" srcId="{03FD08ED-3F4B-42F9-8A40-B93070798091}" destId="{C167CB66-4071-49FD-B804-7D4EBDBA7691}" srcOrd="0" destOrd="0" presId="urn:microsoft.com/office/officeart/2008/layout/HexagonCluster"/>
    <dgm:cxn modelId="{CA5C4C37-C125-4F45-A926-26AD721D93B2}" srcId="{48CD68A3-1F79-4B79-A206-5DC7FFB6225B}" destId="{95505AA0-3526-4D3A-9350-D070292FAF33}" srcOrd="1" destOrd="0" parTransId="{CC39CDFD-EDD1-4184-86A9-F170C7290F76}" sibTransId="{1DE040B3-95DD-45FE-A6D1-44AA8ACF1AB0}"/>
    <dgm:cxn modelId="{C6FC3A3D-B54D-438E-940A-45A09BE3744B}" type="presOf" srcId="{48CD68A3-1F79-4B79-A206-5DC7FFB6225B}" destId="{C0F66699-49C0-4C22-BC98-F30EA9C31727}" srcOrd="0" destOrd="0" presId="urn:microsoft.com/office/officeart/2008/layout/HexagonCluster"/>
    <dgm:cxn modelId="{77721960-07DA-455C-966D-D4329BAA2863}" type="presOf" srcId="{95505AA0-3526-4D3A-9350-D070292FAF33}" destId="{2A0DAAEA-B7E8-4FE8-81F6-7C50AE71B4C6}" srcOrd="0" destOrd="0" presId="urn:microsoft.com/office/officeart/2008/layout/HexagonCluster"/>
    <dgm:cxn modelId="{1868596D-B66B-497A-AB3C-A1FF8A670F3F}" type="presOf" srcId="{1DE040B3-95DD-45FE-A6D1-44AA8ACF1AB0}" destId="{1B488918-2EA6-406C-B5BD-C502F28CD4CB}" srcOrd="0" destOrd="0" presId="urn:microsoft.com/office/officeart/2008/layout/HexagonCluster"/>
    <dgm:cxn modelId="{E03ABE75-A464-4D68-A453-55646E5CED76}" srcId="{48CD68A3-1F79-4B79-A206-5DC7FFB6225B}" destId="{BC87BAEA-AF66-4759-AC9E-B1543D44448A}" srcOrd="2" destOrd="0" parTransId="{89EC1ECE-3A76-42D2-A78E-B793D1BEB0AE}" sibTransId="{5AADD6F9-D754-4430-A532-3F240CB5AFE0}"/>
    <dgm:cxn modelId="{49001E8E-6834-4DA6-881B-81CEF43AB651}" srcId="{48CD68A3-1F79-4B79-A206-5DC7FFB6225B}" destId="{F705C5F0-2DCA-4BD2-8BBB-F48E55FC7979}" srcOrd="0" destOrd="0" parTransId="{63B86F7E-6BFD-4E27-802A-74C204BA4FA8}" sibTransId="{03FD08ED-3F4B-42F9-8A40-B93070798091}"/>
    <dgm:cxn modelId="{476921DE-1E30-424A-ACA5-5A5194EFF147}" type="presOf" srcId="{BC87BAEA-AF66-4759-AC9E-B1543D44448A}" destId="{DE301F47-36E4-474D-B662-9E5D263CAB8B}" srcOrd="0" destOrd="0" presId="urn:microsoft.com/office/officeart/2008/layout/HexagonCluster"/>
    <dgm:cxn modelId="{17C8B3F6-11DF-4D14-88CA-8806919A3E55}" type="presOf" srcId="{5AADD6F9-D754-4430-A532-3F240CB5AFE0}" destId="{394A1207-84D2-4830-8B89-689DFAB4AE6F}" srcOrd="0" destOrd="0" presId="urn:microsoft.com/office/officeart/2008/layout/HexagonCluster"/>
    <dgm:cxn modelId="{3DDB83E3-F68C-45E3-B50F-F5C4D6FBABE6}" type="presParOf" srcId="{C0F66699-49C0-4C22-BC98-F30EA9C31727}" destId="{F03C7DFB-0755-463B-9AE2-CF5D1E0A0E14}" srcOrd="0" destOrd="0" presId="urn:microsoft.com/office/officeart/2008/layout/HexagonCluster"/>
    <dgm:cxn modelId="{BB2BF5F5-A954-4728-9A96-20326D7B6F48}" type="presParOf" srcId="{F03C7DFB-0755-463B-9AE2-CF5D1E0A0E14}" destId="{505A9B52-90F5-464A-9882-E2816B3F85EE}" srcOrd="0" destOrd="0" presId="urn:microsoft.com/office/officeart/2008/layout/HexagonCluster"/>
    <dgm:cxn modelId="{406BAA7E-7235-4A94-B825-C1807C435BF1}" type="presParOf" srcId="{C0F66699-49C0-4C22-BC98-F30EA9C31727}" destId="{79A86973-1568-4AFD-A449-8888F6ADA7F8}" srcOrd="1" destOrd="0" presId="urn:microsoft.com/office/officeart/2008/layout/HexagonCluster"/>
    <dgm:cxn modelId="{699D998F-92BD-4788-92B2-D60811005D17}" type="presParOf" srcId="{79A86973-1568-4AFD-A449-8888F6ADA7F8}" destId="{A9680694-B2A6-4262-BFB1-71DF86859F91}" srcOrd="0" destOrd="0" presId="urn:microsoft.com/office/officeart/2008/layout/HexagonCluster"/>
    <dgm:cxn modelId="{0C505355-E166-4C1D-863C-D9FA69AADAD3}" type="presParOf" srcId="{C0F66699-49C0-4C22-BC98-F30EA9C31727}" destId="{CF4926DD-968F-43E3-BCAA-FBBCD2033846}" srcOrd="2" destOrd="0" presId="urn:microsoft.com/office/officeart/2008/layout/HexagonCluster"/>
    <dgm:cxn modelId="{6015E1D8-CD70-44B8-9AC6-9F5AB2E0FBEC}" type="presParOf" srcId="{CF4926DD-968F-43E3-BCAA-FBBCD2033846}" destId="{C167CB66-4071-49FD-B804-7D4EBDBA7691}" srcOrd="0" destOrd="0" presId="urn:microsoft.com/office/officeart/2008/layout/HexagonCluster"/>
    <dgm:cxn modelId="{31D56D25-8132-47D3-8C11-C73FBB430E25}" type="presParOf" srcId="{C0F66699-49C0-4C22-BC98-F30EA9C31727}" destId="{798C59C8-FD76-438A-82D4-E3AF979667E2}" srcOrd="3" destOrd="0" presId="urn:microsoft.com/office/officeart/2008/layout/HexagonCluster"/>
    <dgm:cxn modelId="{1552FC32-6137-4467-B9AC-0EED90DA59C2}" type="presParOf" srcId="{798C59C8-FD76-438A-82D4-E3AF979667E2}" destId="{CEF2F162-6B33-48C7-8E65-9FDE60813EEC}" srcOrd="0" destOrd="0" presId="urn:microsoft.com/office/officeart/2008/layout/HexagonCluster"/>
    <dgm:cxn modelId="{FA51B16F-0325-4B64-BD1F-3DE743C8518D}" type="presParOf" srcId="{C0F66699-49C0-4C22-BC98-F30EA9C31727}" destId="{6F689FBB-C754-4E26-97DC-53378220F3E9}" srcOrd="4" destOrd="0" presId="urn:microsoft.com/office/officeart/2008/layout/HexagonCluster"/>
    <dgm:cxn modelId="{195B8BD7-5701-4203-B3BB-350FEBE978F9}" type="presParOf" srcId="{6F689FBB-C754-4E26-97DC-53378220F3E9}" destId="{2A0DAAEA-B7E8-4FE8-81F6-7C50AE71B4C6}" srcOrd="0" destOrd="0" presId="urn:microsoft.com/office/officeart/2008/layout/HexagonCluster"/>
    <dgm:cxn modelId="{A00CAE2F-3CBA-4FBC-8656-2F18049DFA6D}" type="presParOf" srcId="{C0F66699-49C0-4C22-BC98-F30EA9C31727}" destId="{0C5D6D4D-B957-422F-8C13-7A29E4D29616}" srcOrd="5" destOrd="0" presId="urn:microsoft.com/office/officeart/2008/layout/HexagonCluster"/>
    <dgm:cxn modelId="{88894334-E9B5-4409-AAA0-2A0DCE2A57B8}" type="presParOf" srcId="{0C5D6D4D-B957-422F-8C13-7A29E4D29616}" destId="{B2DAFCFE-D8D5-4400-9079-CA0CAE4BD736}" srcOrd="0" destOrd="0" presId="urn:microsoft.com/office/officeart/2008/layout/HexagonCluster"/>
    <dgm:cxn modelId="{13008479-2CAD-455E-92B3-C1D1AC21CFED}" type="presParOf" srcId="{C0F66699-49C0-4C22-BC98-F30EA9C31727}" destId="{54575D32-12BD-453B-95BE-FB65F2634E40}" srcOrd="6" destOrd="0" presId="urn:microsoft.com/office/officeart/2008/layout/HexagonCluster"/>
    <dgm:cxn modelId="{8DDFACA3-B853-4236-B8B7-E483276FEEFB}" type="presParOf" srcId="{54575D32-12BD-453B-95BE-FB65F2634E40}" destId="{1B488918-2EA6-406C-B5BD-C502F28CD4CB}" srcOrd="0" destOrd="0" presId="urn:microsoft.com/office/officeart/2008/layout/HexagonCluster"/>
    <dgm:cxn modelId="{17A094E9-B49B-4332-8046-0CB091F9665D}" type="presParOf" srcId="{C0F66699-49C0-4C22-BC98-F30EA9C31727}" destId="{C7FDC10C-80B9-496F-B554-EE362A94C243}" srcOrd="7" destOrd="0" presId="urn:microsoft.com/office/officeart/2008/layout/HexagonCluster"/>
    <dgm:cxn modelId="{C2A75CB3-9D78-4861-884C-9D5A303BD77E}" type="presParOf" srcId="{C7FDC10C-80B9-496F-B554-EE362A94C243}" destId="{0B378704-BE6E-45E8-978F-4262EFECD273}" srcOrd="0" destOrd="0" presId="urn:microsoft.com/office/officeart/2008/layout/HexagonCluster"/>
    <dgm:cxn modelId="{D30AC539-2EDA-4459-8E08-BE0038F1FC11}" type="presParOf" srcId="{C0F66699-49C0-4C22-BC98-F30EA9C31727}" destId="{7E493FFC-A531-42B2-BE51-FB634B2B4AD6}" srcOrd="8" destOrd="0" presId="urn:microsoft.com/office/officeart/2008/layout/HexagonCluster"/>
    <dgm:cxn modelId="{C1851E7F-0229-4879-83F4-6625110875CA}" type="presParOf" srcId="{7E493FFC-A531-42B2-BE51-FB634B2B4AD6}" destId="{DE301F47-36E4-474D-B662-9E5D263CAB8B}" srcOrd="0" destOrd="0" presId="urn:microsoft.com/office/officeart/2008/layout/HexagonCluster"/>
    <dgm:cxn modelId="{334DD4E0-9AB7-4733-B78D-842E6050EE47}" type="presParOf" srcId="{C0F66699-49C0-4C22-BC98-F30EA9C31727}" destId="{CFDD64E4-8ED7-4506-AA21-F35A7B68899C}" srcOrd="9" destOrd="0" presId="urn:microsoft.com/office/officeart/2008/layout/HexagonCluster"/>
    <dgm:cxn modelId="{0A9C712A-95C0-42B2-8598-7713BACC150C}" type="presParOf" srcId="{CFDD64E4-8ED7-4506-AA21-F35A7B68899C}" destId="{C568B73B-0CB5-4CB0-B3D6-694AD59E431E}" srcOrd="0" destOrd="0" presId="urn:microsoft.com/office/officeart/2008/layout/HexagonCluster"/>
    <dgm:cxn modelId="{CC8AA98F-4F4B-4B74-851E-5E7809834889}" type="presParOf" srcId="{C0F66699-49C0-4C22-BC98-F30EA9C31727}" destId="{D3DCF64D-A560-4A2F-BA2F-CA93038F1E8F}" srcOrd="10" destOrd="0" presId="urn:microsoft.com/office/officeart/2008/layout/HexagonCluster"/>
    <dgm:cxn modelId="{FEB6F415-6595-497F-96A7-1B3276C185CD}" type="presParOf" srcId="{D3DCF64D-A560-4A2F-BA2F-CA93038F1E8F}" destId="{394A1207-84D2-4830-8B89-689DFAB4AE6F}" srcOrd="0" destOrd="0" presId="urn:microsoft.com/office/officeart/2008/layout/HexagonCluster"/>
    <dgm:cxn modelId="{783EE1A9-1FFB-4D81-8796-664BEF4B4CAF}" type="presParOf" srcId="{C0F66699-49C0-4C22-BC98-F30EA9C31727}" destId="{DE25B9B8-CDB2-4368-BB72-EF3F36D451BE}" srcOrd="11" destOrd="0" presId="urn:microsoft.com/office/officeart/2008/layout/HexagonCluster"/>
    <dgm:cxn modelId="{C7762C1C-3ADF-4328-A786-6CFAC7B0A7B3}" type="presParOf" srcId="{DE25B9B8-CDB2-4368-BB72-EF3F36D451BE}" destId="{53C2A35E-1B78-4DC1-8A20-F33571F388D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429524-49C2-4E06-8091-E63AF882D480}" type="doc">
      <dgm:prSet loTypeId="urn:microsoft.com/office/officeart/2008/layout/PictureStrips" loCatId="list" qsTypeId="urn:microsoft.com/office/officeart/2005/8/quickstyle/simple5" qsCatId="simple" csTypeId="urn:microsoft.com/office/officeart/2005/8/colors/accent1_2" csCatId="accent1" phldr="1"/>
      <dgm:spPr/>
      <dgm:t>
        <a:bodyPr/>
        <a:lstStyle/>
        <a:p>
          <a:endParaRPr lang="de-DE"/>
        </a:p>
      </dgm:t>
    </dgm:pt>
    <dgm:pt modelId="{506179C8-8FBA-4CE1-A3E7-374F96348C02}">
      <dgm:prSet phldrT="[Text]"/>
      <dgm:spPr>
        <a:ln>
          <a:solidFill>
            <a:schemeClr val="tx1"/>
          </a:solidFill>
        </a:ln>
      </dgm:spPr>
      <dgm:t>
        <a:bodyPr/>
        <a:lstStyle/>
        <a:p>
          <a:r>
            <a:rPr lang="de-DE" dirty="0"/>
            <a:t>Einleitung</a:t>
          </a:r>
        </a:p>
      </dgm:t>
    </dgm:pt>
    <dgm:pt modelId="{ADA019C2-F85B-4E21-9C30-03B3F561D334}" type="parTrans" cxnId="{96F8287A-5FAA-45CD-AE3F-06DE6B9A47A2}">
      <dgm:prSet/>
      <dgm:spPr/>
      <dgm:t>
        <a:bodyPr/>
        <a:lstStyle/>
        <a:p>
          <a:endParaRPr lang="de-DE"/>
        </a:p>
      </dgm:t>
    </dgm:pt>
    <dgm:pt modelId="{F79B5163-40FA-4339-85A4-83E9E5007737}" type="sibTrans" cxnId="{96F8287A-5FAA-45CD-AE3F-06DE6B9A47A2}">
      <dgm:prSet/>
      <dgm:spPr/>
      <dgm:t>
        <a:bodyPr/>
        <a:lstStyle/>
        <a:p>
          <a:endParaRPr lang="de-DE"/>
        </a:p>
      </dgm:t>
    </dgm:pt>
    <dgm:pt modelId="{A608E682-425F-428C-8756-446F9CFA77D7}">
      <dgm:prSet phldrT="[Text]"/>
      <dgm:spPr>
        <a:ln>
          <a:solidFill>
            <a:schemeClr val="tx1"/>
          </a:solidFill>
        </a:ln>
      </dgm:spPr>
      <dgm:t>
        <a:bodyPr/>
        <a:lstStyle/>
        <a:p>
          <a:r>
            <a:rPr lang="de-DE" dirty="0"/>
            <a:t>Spiel</a:t>
          </a:r>
        </a:p>
      </dgm:t>
    </dgm:pt>
    <dgm:pt modelId="{26DE3B70-5088-4ECA-8304-082ABDEC3753}" type="parTrans" cxnId="{757D5E5D-8492-4D06-8569-56CCEF3A033C}">
      <dgm:prSet/>
      <dgm:spPr/>
      <dgm:t>
        <a:bodyPr/>
        <a:lstStyle/>
        <a:p>
          <a:endParaRPr lang="de-DE"/>
        </a:p>
      </dgm:t>
    </dgm:pt>
    <dgm:pt modelId="{23BCF185-D018-4446-82C6-956F7F2D87C8}" type="sibTrans" cxnId="{757D5E5D-8492-4D06-8569-56CCEF3A033C}">
      <dgm:prSet/>
      <dgm:spPr/>
      <dgm:t>
        <a:bodyPr/>
        <a:lstStyle/>
        <a:p>
          <a:endParaRPr lang="de-DE"/>
        </a:p>
      </dgm:t>
    </dgm:pt>
    <dgm:pt modelId="{B95D585A-ABDB-44F9-9BF0-94C27BADAEAB}" type="pres">
      <dgm:prSet presAssocID="{54429524-49C2-4E06-8091-E63AF882D480}" presName="Name0" presStyleCnt="0">
        <dgm:presLayoutVars>
          <dgm:dir/>
          <dgm:resizeHandles val="exact"/>
        </dgm:presLayoutVars>
      </dgm:prSet>
      <dgm:spPr/>
    </dgm:pt>
    <dgm:pt modelId="{4B822D31-9340-448D-864C-06301461218D}" type="pres">
      <dgm:prSet presAssocID="{506179C8-8FBA-4CE1-A3E7-374F96348C02}" presName="composite" presStyleCnt="0"/>
      <dgm:spPr/>
    </dgm:pt>
    <dgm:pt modelId="{84276C69-DFC2-4590-AF91-7AF5DC511F67}" type="pres">
      <dgm:prSet presAssocID="{506179C8-8FBA-4CE1-A3E7-374F96348C02}" presName="rect1" presStyleLbl="trAlignAcc1" presStyleIdx="0" presStyleCnt="2">
        <dgm:presLayoutVars>
          <dgm:bulletEnabled val="1"/>
        </dgm:presLayoutVars>
      </dgm:prSet>
      <dgm:spPr/>
    </dgm:pt>
    <dgm:pt modelId="{DECE4F47-6021-4B92-A573-B6BBA2095DA9}" type="pres">
      <dgm:prSet presAssocID="{506179C8-8FBA-4CE1-A3E7-374F96348C02}" presName="rect2" presStyleLbl="fgImgPlace1" presStyleIdx="0" presStyleCnt="2"/>
      <dgm:spPr>
        <a:solidFill>
          <a:srgbClr val="00B050"/>
        </a:solidFill>
      </dgm:spPr>
    </dgm:pt>
    <dgm:pt modelId="{A225897D-F76B-4AEB-A06E-763F67800BAD}" type="pres">
      <dgm:prSet presAssocID="{F79B5163-40FA-4339-85A4-83E9E5007737}" presName="sibTrans" presStyleCnt="0"/>
      <dgm:spPr/>
    </dgm:pt>
    <dgm:pt modelId="{416EF95A-0955-4918-ACAF-370455553DEA}" type="pres">
      <dgm:prSet presAssocID="{A608E682-425F-428C-8756-446F9CFA77D7}" presName="composite" presStyleCnt="0"/>
      <dgm:spPr/>
    </dgm:pt>
    <dgm:pt modelId="{C427C7CF-A009-4059-B165-2880B45A15A2}" type="pres">
      <dgm:prSet presAssocID="{A608E682-425F-428C-8756-446F9CFA77D7}" presName="rect1" presStyleLbl="trAlignAcc1" presStyleIdx="1" presStyleCnt="2">
        <dgm:presLayoutVars>
          <dgm:bulletEnabled val="1"/>
        </dgm:presLayoutVars>
      </dgm:prSet>
      <dgm:spPr/>
    </dgm:pt>
    <dgm:pt modelId="{B3B6D296-BA5A-4243-B67C-0479CBDE06C1}" type="pres">
      <dgm:prSet presAssocID="{A608E682-425F-428C-8756-446F9CFA77D7}" presName="rect2" presStyleLbl="fgImgPlace1" presStyleIdx="1" presStyleCnt="2"/>
      <dgm:spPr>
        <a:solidFill>
          <a:srgbClr val="00B050"/>
        </a:solidFill>
      </dgm:spPr>
    </dgm:pt>
  </dgm:ptLst>
  <dgm:cxnLst>
    <dgm:cxn modelId="{D52CF508-5BA3-4997-BD17-A2A8D6AA442A}" type="presOf" srcId="{A608E682-425F-428C-8756-446F9CFA77D7}" destId="{C427C7CF-A009-4059-B165-2880B45A15A2}" srcOrd="0" destOrd="0" presId="urn:microsoft.com/office/officeart/2008/layout/PictureStrips"/>
    <dgm:cxn modelId="{757D5E5D-8492-4D06-8569-56CCEF3A033C}" srcId="{54429524-49C2-4E06-8091-E63AF882D480}" destId="{A608E682-425F-428C-8756-446F9CFA77D7}" srcOrd="1" destOrd="0" parTransId="{26DE3B70-5088-4ECA-8304-082ABDEC3753}" sibTransId="{23BCF185-D018-4446-82C6-956F7F2D87C8}"/>
    <dgm:cxn modelId="{96F8287A-5FAA-45CD-AE3F-06DE6B9A47A2}" srcId="{54429524-49C2-4E06-8091-E63AF882D480}" destId="{506179C8-8FBA-4CE1-A3E7-374F96348C02}" srcOrd="0" destOrd="0" parTransId="{ADA019C2-F85B-4E21-9C30-03B3F561D334}" sibTransId="{F79B5163-40FA-4339-85A4-83E9E5007737}"/>
    <dgm:cxn modelId="{EF3EC8C8-7BFE-4F40-B0DA-FEE5203BE738}" type="presOf" srcId="{506179C8-8FBA-4CE1-A3E7-374F96348C02}" destId="{84276C69-DFC2-4590-AF91-7AF5DC511F67}" srcOrd="0" destOrd="0" presId="urn:microsoft.com/office/officeart/2008/layout/PictureStrips"/>
    <dgm:cxn modelId="{F62C77DE-E2D0-4F1E-8E72-0C06CE9A76AB}" type="presOf" srcId="{54429524-49C2-4E06-8091-E63AF882D480}" destId="{B95D585A-ABDB-44F9-9BF0-94C27BADAEAB}" srcOrd="0" destOrd="0" presId="urn:microsoft.com/office/officeart/2008/layout/PictureStrips"/>
    <dgm:cxn modelId="{175828E8-0D4F-41DC-935E-76809C8EB58B}" type="presParOf" srcId="{B95D585A-ABDB-44F9-9BF0-94C27BADAEAB}" destId="{4B822D31-9340-448D-864C-06301461218D}" srcOrd="0" destOrd="0" presId="urn:microsoft.com/office/officeart/2008/layout/PictureStrips"/>
    <dgm:cxn modelId="{51157FE0-E6B0-456E-94FF-4D92946D9193}" type="presParOf" srcId="{4B822D31-9340-448D-864C-06301461218D}" destId="{84276C69-DFC2-4590-AF91-7AF5DC511F67}" srcOrd="0" destOrd="0" presId="urn:microsoft.com/office/officeart/2008/layout/PictureStrips"/>
    <dgm:cxn modelId="{B075D2E1-E181-4115-BBDF-F244BA578FC9}" type="presParOf" srcId="{4B822D31-9340-448D-864C-06301461218D}" destId="{DECE4F47-6021-4B92-A573-B6BBA2095DA9}" srcOrd="1" destOrd="0" presId="urn:microsoft.com/office/officeart/2008/layout/PictureStrips"/>
    <dgm:cxn modelId="{F78EE6EE-D930-48FB-95D2-D9DA6FF1ACE6}" type="presParOf" srcId="{B95D585A-ABDB-44F9-9BF0-94C27BADAEAB}" destId="{A225897D-F76B-4AEB-A06E-763F67800BAD}" srcOrd="1" destOrd="0" presId="urn:microsoft.com/office/officeart/2008/layout/PictureStrips"/>
    <dgm:cxn modelId="{9203FF6B-731E-4692-BEB2-BC4EE8A4680C}" type="presParOf" srcId="{B95D585A-ABDB-44F9-9BF0-94C27BADAEAB}" destId="{416EF95A-0955-4918-ACAF-370455553DEA}" srcOrd="2" destOrd="0" presId="urn:microsoft.com/office/officeart/2008/layout/PictureStrips"/>
    <dgm:cxn modelId="{85391F2B-60B4-42D7-90D5-3EB01A536718}" type="presParOf" srcId="{416EF95A-0955-4918-ACAF-370455553DEA}" destId="{C427C7CF-A009-4059-B165-2880B45A15A2}" srcOrd="0" destOrd="0" presId="urn:microsoft.com/office/officeart/2008/layout/PictureStrips"/>
    <dgm:cxn modelId="{70345208-B0C2-4C0D-9922-C9D8EE9EA730}" type="presParOf" srcId="{416EF95A-0955-4918-ACAF-370455553DEA}" destId="{B3B6D296-BA5A-4243-B67C-0479CBDE06C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A9B52-90F5-464A-9882-E2816B3F85EE}">
      <dsp:nvSpPr>
        <dsp:cNvPr id="0" name=""/>
        <dsp:cNvSpPr/>
      </dsp:nvSpPr>
      <dsp:spPr>
        <a:xfrm>
          <a:off x="3418760" y="3022958"/>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10 Einheiten</a:t>
          </a:r>
        </a:p>
      </dsp:txBody>
      <dsp:txXfrm>
        <a:off x="3750121" y="3308649"/>
        <a:ext cx="1472592" cy="1269631"/>
      </dsp:txXfrm>
    </dsp:sp>
    <dsp:sp modelId="{A9680694-B2A6-4262-BFB1-71DF86859F91}">
      <dsp:nvSpPr>
        <dsp:cNvPr id="0" name=""/>
        <dsp:cNvSpPr/>
      </dsp:nvSpPr>
      <dsp:spPr>
        <a:xfrm>
          <a:off x="3474233" y="3835728"/>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67CB66-4071-49FD-B804-7D4EBDBA7691}">
      <dsp:nvSpPr>
        <dsp:cNvPr id="0" name=""/>
        <dsp:cNvSpPr/>
      </dsp:nvSpPr>
      <dsp:spPr>
        <a:xfrm rot="16200000">
          <a:off x="1593484" y="2034113"/>
          <a:ext cx="2135314" cy="184101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CEF2F162-6B33-48C7-8E65-9FDE60813EEC}">
      <dsp:nvSpPr>
        <dsp:cNvPr id="0" name=""/>
        <dsp:cNvSpPr/>
      </dsp:nvSpPr>
      <dsp:spPr>
        <a:xfrm>
          <a:off x="3047170" y="3631927"/>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A0DAAEA-B7E8-4FE8-81F6-7C50AE71B4C6}">
      <dsp:nvSpPr>
        <dsp:cNvPr id="0" name=""/>
        <dsp:cNvSpPr/>
      </dsp:nvSpPr>
      <dsp:spPr>
        <a:xfrm>
          <a:off x="5237957" y="2012225"/>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10 Kinder </a:t>
          </a:r>
        </a:p>
      </dsp:txBody>
      <dsp:txXfrm>
        <a:off x="5569318" y="2297916"/>
        <a:ext cx="1472592" cy="1269631"/>
      </dsp:txXfrm>
    </dsp:sp>
    <dsp:sp modelId="{B2DAFCFE-D8D5-4400-9079-CA0CAE4BD736}">
      <dsp:nvSpPr>
        <dsp:cNvPr id="0" name=""/>
        <dsp:cNvSpPr/>
      </dsp:nvSpPr>
      <dsp:spPr>
        <a:xfrm>
          <a:off x="6697721" y="3608094"/>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B488918-2EA6-406C-B5BD-C502F28CD4CB}">
      <dsp:nvSpPr>
        <dsp:cNvPr id="0" name=""/>
        <dsp:cNvSpPr/>
      </dsp:nvSpPr>
      <dsp:spPr>
        <a:xfrm rot="16200000">
          <a:off x="7057153" y="3022958"/>
          <a:ext cx="2135314" cy="184101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0B378704-BE6E-45E8-978F-4262EFECD273}">
      <dsp:nvSpPr>
        <dsp:cNvPr id="0" name=""/>
        <dsp:cNvSpPr/>
      </dsp:nvSpPr>
      <dsp:spPr>
        <a:xfrm>
          <a:off x="7112626" y="3835728"/>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E301F47-36E4-474D-B662-9E5D263CAB8B}">
      <dsp:nvSpPr>
        <dsp:cNvPr id="0" name=""/>
        <dsp:cNvSpPr/>
      </dsp:nvSpPr>
      <dsp:spPr>
        <a:xfrm>
          <a:off x="3418760" y="1005869"/>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 Kurs</a:t>
          </a:r>
        </a:p>
      </dsp:txBody>
      <dsp:txXfrm>
        <a:off x="3750121" y="1291560"/>
        <a:ext cx="1472592" cy="1269631"/>
      </dsp:txXfrm>
    </dsp:sp>
    <dsp:sp modelId="{C568B73B-0CB5-4CB0-B3D6-694AD59E431E}">
      <dsp:nvSpPr>
        <dsp:cNvPr id="0" name=""/>
        <dsp:cNvSpPr/>
      </dsp:nvSpPr>
      <dsp:spPr>
        <a:xfrm>
          <a:off x="4866366" y="1045753"/>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94A1207-84D2-4830-8B89-689DFAB4AE6F}">
      <dsp:nvSpPr>
        <dsp:cNvPr id="0" name=""/>
        <dsp:cNvSpPr/>
      </dsp:nvSpPr>
      <dsp:spPr>
        <a:xfrm rot="16200000">
          <a:off x="5237957" y="0"/>
          <a:ext cx="2135314" cy="184101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53C2A35E-1B78-4DC1-8A20-F33571F388DB}">
      <dsp:nvSpPr>
        <dsp:cNvPr id="0" name=""/>
        <dsp:cNvSpPr/>
      </dsp:nvSpPr>
      <dsp:spPr>
        <a:xfrm>
          <a:off x="5301028" y="808392"/>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A9B52-90F5-464A-9882-E2816B3F85EE}">
      <dsp:nvSpPr>
        <dsp:cNvPr id="0" name=""/>
        <dsp:cNvSpPr/>
      </dsp:nvSpPr>
      <dsp:spPr>
        <a:xfrm>
          <a:off x="3418760" y="3022958"/>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10 Einheiten</a:t>
          </a:r>
        </a:p>
      </dsp:txBody>
      <dsp:txXfrm>
        <a:off x="3750121" y="3308649"/>
        <a:ext cx="1472592" cy="1269631"/>
      </dsp:txXfrm>
    </dsp:sp>
    <dsp:sp modelId="{A9680694-B2A6-4262-BFB1-71DF86859F91}">
      <dsp:nvSpPr>
        <dsp:cNvPr id="0" name=""/>
        <dsp:cNvSpPr/>
      </dsp:nvSpPr>
      <dsp:spPr>
        <a:xfrm>
          <a:off x="3474233" y="3835728"/>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67CB66-4071-49FD-B804-7D4EBDBA7691}">
      <dsp:nvSpPr>
        <dsp:cNvPr id="0" name=""/>
        <dsp:cNvSpPr/>
      </dsp:nvSpPr>
      <dsp:spPr>
        <a:xfrm rot="16200000">
          <a:off x="1593484" y="2034113"/>
          <a:ext cx="2135314" cy="184101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CEF2F162-6B33-48C7-8E65-9FDE60813EEC}">
      <dsp:nvSpPr>
        <dsp:cNvPr id="0" name=""/>
        <dsp:cNvSpPr/>
      </dsp:nvSpPr>
      <dsp:spPr>
        <a:xfrm>
          <a:off x="3047170" y="3631927"/>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A0DAAEA-B7E8-4FE8-81F6-7C50AE71B4C6}">
      <dsp:nvSpPr>
        <dsp:cNvPr id="0" name=""/>
        <dsp:cNvSpPr/>
      </dsp:nvSpPr>
      <dsp:spPr>
        <a:xfrm>
          <a:off x="5237957" y="2012225"/>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10 Kinder </a:t>
          </a:r>
        </a:p>
      </dsp:txBody>
      <dsp:txXfrm>
        <a:off x="5569318" y="2297916"/>
        <a:ext cx="1472592" cy="1269631"/>
      </dsp:txXfrm>
    </dsp:sp>
    <dsp:sp modelId="{B2DAFCFE-D8D5-4400-9079-CA0CAE4BD736}">
      <dsp:nvSpPr>
        <dsp:cNvPr id="0" name=""/>
        <dsp:cNvSpPr/>
      </dsp:nvSpPr>
      <dsp:spPr>
        <a:xfrm>
          <a:off x="6697721" y="3608094"/>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B488918-2EA6-406C-B5BD-C502F28CD4CB}">
      <dsp:nvSpPr>
        <dsp:cNvPr id="0" name=""/>
        <dsp:cNvSpPr/>
      </dsp:nvSpPr>
      <dsp:spPr>
        <a:xfrm rot="16200000">
          <a:off x="7057153" y="3022958"/>
          <a:ext cx="2135314" cy="184101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0B378704-BE6E-45E8-978F-4262EFECD273}">
      <dsp:nvSpPr>
        <dsp:cNvPr id="0" name=""/>
        <dsp:cNvSpPr/>
      </dsp:nvSpPr>
      <dsp:spPr>
        <a:xfrm>
          <a:off x="7112626" y="3835728"/>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E301F47-36E4-474D-B662-9E5D263CAB8B}">
      <dsp:nvSpPr>
        <dsp:cNvPr id="0" name=""/>
        <dsp:cNvSpPr/>
      </dsp:nvSpPr>
      <dsp:spPr>
        <a:xfrm>
          <a:off x="3418760" y="1005869"/>
          <a:ext cx="2135314" cy="1841013"/>
        </a:xfrm>
        <a:prstGeom prst="hexagon">
          <a:avLst>
            <a:gd name="adj" fmla="val 25000"/>
            <a:gd name="vf" fmla="val 115470"/>
          </a:avLst>
        </a:prstGeom>
        <a:gradFill rotWithShape="0">
          <a:gsLst>
            <a:gs pos="0">
              <a:srgbClr val="00B050"/>
            </a:gs>
            <a:gs pos="50000">
              <a:srgbClr val="00B050"/>
            </a:gs>
            <a:gs pos="100000">
              <a:srgbClr val="00B050"/>
            </a:gs>
          </a:gsLst>
          <a:lin ang="5400000" scaled="0"/>
        </a:gradFill>
        <a:ln w="635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de-DE" sz="3000" kern="1200" dirty="0"/>
            <a:t>1 Kurs</a:t>
          </a:r>
        </a:p>
      </dsp:txBody>
      <dsp:txXfrm>
        <a:off x="3750121" y="1291560"/>
        <a:ext cx="1472592" cy="1269631"/>
      </dsp:txXfrm>
    </dsp:sp>
    <dsp:sp modelId="{C568B73B-0CB5-4CB0-B3D6-694AD59E431E}">
      <dsp:nvSpPr>
        <dsp:cNvPr id="0" name=""/>
        <dsp:cNvSpPr/>
      </dsp:nvSpPr>
      <dsp:spPr>
        <a:xfrm>
          <a:off x="4866366" y="1045753"/>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94A1207-84D2-4830-8B89-689DFAB4AE6F}">
      <dsp:nvSpPr>
        <dsp:cNvPr id="0" name=""/>
        <dsp:cNvSpPr/>
      </dsp:nvSpPr>
      <dsp:spPr>
        <a:xfrm rot="16200000">
          <a:off x="5237957" y="0"/>
          <a:ext cx="2135314" cy="184101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2000" b="-32000"/>
          </a:stretch>
        </a:blip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sp>
    <dsp:sp modelId="{53C2A35E-1B78-4DC1-8A20-F33571F388DB}">
      <dsp:nvSpPr>
        <dsp:cNvPr id="0" name=""/>
        <dsp:cNvSpPr/>
      </dsp:nvSpPr>
      <dsp:spPr>
        <a:xfrm>
          <a:off x="5301028" y="808392"/>
          <a:ext cx="250006" cy="21547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76C69-DFC2-4590-AF91-7AF5DC511F67}">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tx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247650" rIns="247650" bIns="247650" numCol="1" spcCol="1270" anchor="ctr" anchorCtr="0">
          <a:noAutofit/>
        </a:bodyPr>
        <a:lstStyle/>
        <a:p>
          <a:pPr marL="0" lvl="0" indent="0" algn="l" defTabSz="2889250">
            <a:lnSpc>
              <a:spcPct val="90000"/>
            </a:lnSpc>
            <a:spcBef>
              <a:spcPct val="0"/>
            </a:spcBef>
            <a:spcAft>
              <a:spcPct val="35000"/>
            </a:spcAft>
            <a:buNone/>
          </a:pPr>
          <a:r>
            <a:rPr lang="de-DE" sz="6500" kern="1200" dirty="0"/>
            <a:t>Einleitung</a:t>
          </a:r>
        </a:p>
      </dsp:txBody>
      <dsp:txXfrm>
        <a:off x="2508545" y="280078"/>
        <a:ext cx="5737574" cy="1792991"/>
      </dsp:txXfrm>
    </dsp:sp>
    <dsp:sp modelId="{DECE4F47-6021-4B92-A573-B6BBA2095DA9}">
      <dsp:nvSpPr>
        <dsp:cNvPr id="0" name=""/>
        <dsp:cNvSpPr/>
      </dsp:nvSpPr>
      <dsp:spPr>
        <a:xfrm>
          <a:off x="2269480" y="21090"/>
          <a:ext cx="1255094" cy="1882641"/>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427C7CF-A009-4059-B165-2880B45A15A2}">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tx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247650" rIns="247650" bIns="247650" numCol="1" spcCol="1270" anchor="ctr" anchorCtr="0">
          <a:noAutofit/>
        </a:bodyPr>
        <a:lstStyle/>
        <a:p>
          <a:pPr marL="0" lvl="0" indent="0" algn="l" defTabSz="2889250">
            <a:lnSpc>
              <a:spcPct val="90000"/>
            </a:lnSpc>
            <a:spcBef>
              <a:spcPct val="0"/>
            </a:spcBef>
            <a:spcAft>
              <a:spcPct val="35000"/>
            </a:spcAft>
            <a:buNone/>
          </a:pPr>
          <a:r>
            <a:rPr lang="de-DE" sz="6500" kern="1200" dirty="0"/>
            <a:t>Spiel</a:t>
          </a:r>
        </a:p>
      </dsp:txBody>
      <dsp:txXfrm>
        <a:off x="2508545" y="2537255"/>
        <a:ext cx="5737574" cy="1792991"/>
      </dsp:txXfrm>
    </dsp:sp>
    <dsp:sp modelId="{B3B6D296-BA5A-4243-B67C-0479CBDE06C1}">
      <dsp:nvSpPr>
        <dsp:cNvPr id="0" name=""/>
        <dsp:cNvSpPr/>
      </dsp:nvSpPr>
      <dsp:spPr>
        <a:xfrm>
          <a:off x="2269480" y="2278267"/>
          <a:ext cx="1255094" cy="1882641"/>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9F9FB-ADF0-614F-A545-7276CFE4BFE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269898C-772A-FE44-8792-42352B4BB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513874F-DB28-3F4E-BFC9-E3F2C46C7B6F}"/>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16D32B0B-F4FB-0840-BD6E-7C66B264B40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7A3CCB1-0221-6849-AA74-B505C7BED856}"/>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277667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FF09D-BC5E-1546-B438-B36F04EC5C8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E89D66-36B6-4041-9C79-16A03086365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8AA2E38-64D7-B748-ABF6-BBBF99E4AF24}"/>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A7EC1A53-89CA-2A46-9629-3D6219A6ADA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A9044AC-8184-7243-BEA9-2F5842406890}"/>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16093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FCAACCE-D762-544F-B528-982DF4ED6ED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C8EC0C0-A532-B542-AE4F-BDA8E2CC57E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337E5B-B7C9-4E44-9378-BCF564ECEB81}"/>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BC25FB88-C7F6-7D4A-B740-B9A6D3601A5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2823E25-0A48-8B4F-8E64-57A2ADA1769A}"/>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338517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147FE-7E5F-3848-A65A-B06DC1C4BA7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D3A24FB-3D70-7542-BD29-6B19E06D6B2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F240F04-4FDF-E547-9A33-246CF2107770}"/>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2DD3BED1-F292-5C45-8165-73351BC1A38B}"/>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92F7A67-37D3-AD40-9734-7F381915835D}"/>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27675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C7B00-EB5B-D94F-9C36-4777A20D161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BD842A4-154B-9148-8698-8D8503399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5E59977-65E9-E043-8736-EB2A5CDD8F0C}"/>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0505CAFA-65E3-6F41-8ACA-B7FCF3CE217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CD5B211-04E1-D240-BDE8-91F660ABF4B4}"/>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162373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735DA-902A-A54C-A392-82CD8C87E3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CA284E2-64C0-7744-B58B-7D2741B11DA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20E4D98-419A-C74A-9D09-16AAC3D71F4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DA4625E-2DA8-A343-8837-5D49AE23B4EA}"/>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6" name="Fußzeilenplatzhalter 5">
            <a:extLst>
              <a:ext uri="{FF2B5EF4-FFF2-40B4-BE49-F238E27FC236}">
                <a16:creationId xmlns:a16="http://schemas.microsoft.com/office/drawing/2014/main" id="{E7E11936-383A-B745-81E1-5F74486989E7}"/>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21397B85-C002-5748-A804-0DFCAABF2785}"/>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20771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5DDF5-7E10-A34A-A485-3EB04F5F7E8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5487A65-7232-674E-B2B6-A46A9E782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74B0183-0277-AD41-B13E-B0A95AEC4E8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656A0EA-E705-344F-9044-C232A3444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0C227CE-7B44-7C47-80BC-B02A31A2864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573D7AC-AD24-524D-A3D9-74429AEDEFEA}"/>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8" name="Fußzeilenplatzhalter 7">
            <a:extLst>
              <a:ext uri="{FF2B5EF4-FFF2-40B4-BE49-F238E27FC236}">
                <a16:creationId xmlns:a16="http://schemas.microsoft.com/office/drawing/2014/main" id="{4AECA061-3F5D-D947-B573-482B5463B2A4}"/>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48E93007-5213-CD48-A5B7-EAF23A49972D}"/>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33160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5DDE-3A87-F84D-8FB5-499C06EDBEC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02AB8F3-1BEF-7C43-880A-D89C75B05DDA}"/>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4" name="Fußzeilenplatzhalter 3">
            <a:extLst>
              <a:ext uri="{FF2B5EF4-FFF2-40B4-BE49-F238E27FC236}">
                <a16:creationId xmlns:a16="http://schemas.microsoft.com/office/drawing/2014/main" id="{49F6D41D-056E-6F4F-9900-83BA74BAB1CA}"/>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F1EF8D2-C700-9642-A9E1-6A7AE637EA0A}"/>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414087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395066-50E0-3F42-BC55-31B541A51045}"/>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3" name="Fußzeilenplatzhalter 2">
            <a:extLst>
              <a:ext uri="{FF2B5EF4-FFF2-40B4-BE49-F238E27FC236}">
                <a16:creationId xmlns:a16="http://schemas.microsoft.com/office/drawing/2014/main" id="{E057261A-5C63-3945-875E-85A270B03DBA}"/>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BFFF2D98-5141-A243-B4EC-55BD6A7163F2}"/>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129631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12BB4-4201-F54B-9E42-2B127995F3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23B5273-E2EF-C440-A030-62C8DDDF0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196A1A8-E4A1-744B-A0F0-0F130F398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14CAAB2-C278-AA46-B56A-188FFE498A77}"/>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6" name="Fußzeilenplatzhalter 5">
            <a:extLst>
              <a:ext uri="{FF2B5EF4-FFF2-40B4-BE49-F238E27FC236}">
                <a16:creationId xmlns:a16="http://schemas.microsoft.com/office/drawing/2014/main" id="{C11FA67C-C9C9-9745-8D95-B139259D99FB}"/>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D6BD1C19-12AA-864F-A257-B13E93815AC8}"/>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69051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6A086-2873-6441-8867-22EBC0CCF5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3253C03-1BF2-844C-B606-AEA9C311B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p>
        </p:txBody>
      </p:sp>
      <p:sp>
        <p:nvSpPr>
          <p:cNvPr id="4" name="Textplatzhalter 3">
            <a:extLst>
              <a:ext uri="{FF2B5EF4-FFF2-40B4-BE49-F238E27FC236}">
                <a16:creationId xmlns:a16="http://schemas.microsoft.com/office/drawing/2014/main" id="{0D1AB660-5248-614E-9D10-413D1613A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584C02C-E1C8-5346-8A20-C62B0D93BD6B}"/>
              </a:ext>
            </a:extLst>
          </p:cNvPr>
          <p:cNvSpPr>
            <a:spLocks noGrp="1"/>
          </p:cNvSpPr>
          <p:nvPr>
            <p:ph type="dt" sz="half" idx="10"/>
          </p:nvPr>
        </p:nvSpPr>
        <p:spPr/>
        <p:txBody>
          <a:bodyPr/>
          <a:lstStyle/>
          <a:p>
            <a:fld id="{DA2F08B4-5D6F-4C84-9018-5B95E1882594}" type="datetimeFigureOut">
              <a:rPr lang="de-DE" smtClean="0"/>
              <a:t>12.01.2024</a:t>
            </a:fld>
            <a:endParaRPr lang="de-DE" dirty="0"/>
          </a:p>
        </p:txBody>
      </p:sp>
      <p:sp>
        <p:nvSpPr>
          <p:cNvPr id="6" name="Fußzeilenplatzhalter 5">
            <a:extLst>
              <a:ext uri="{FF2B5EF4-FFF2-40B4-BE49-F238E27FC236}">
                <a16:creationId xmlns:a16="http://schemas.microsoft.com/office/drawing/2014/main" id="{A385C28E-0CC1-374B-83E5-ECD764466133}"/>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8D0C2312-90BE-614B-ACF7-A55E780BE43D}"/>
              </a:ext>
            </a:extLst>
          </p:cNvPr>
          <p:cNvSpPr>
            <a:spLocks noGrp="1"/>
          </p:cNvSpPr>
          <p:nvPr>
            <p:ph type="sldNum" sz="quarter" idx="12"/>
          </p:nvPr>
        </p:nvSpPr>
        <p:spPr/>
        <p:txBody>
          <a:bodyPr/>
          <a:lstStyle/>
          <a:p>
            <a:fld id="{AB6B8FDD-FD03-413D-9029-EDA119BFAC30}" type="slidenum">
              <a:rPr lang="de-DE" smtClean="0"/>
              <a:t>‹Nr.›</a:t>
            </a:fld>
            <a:endParaRPr lang="de-DE" dirty="0"/>
          </a:p>
        </p:txBody>
      </p:sp>
    </p:spTree>
    <p:extLst>
      <p:ext uri="{BB962C8B-B14F-4D97-AF65-F5344CB8AC3E}">
        <p14:creationId xmlns:p14="http://schemas.microsoft.com/office/powerpoint/2010/main" val="5238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F3D3F5-36B0-7E43-8B66-7C2E5D47B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7D1763D-1CA5-C241-8832-1349158EA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E012C4-766E-EE49-9698-FFA07BF4C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F08B4-5D6F-4C84-9018-5B95E1882594}" type="datetimeFigureOut">
              <a:rPr lang="de-DE" smtClean="0"/>
              <a:t>12.01.2024</a:t>
            </a:fld>
            <a:endParaRPr lang="de-DE" dirty="0"/>
          </a:p>
        </p:txBody>
      </p:sp>
      <p:sp>
        <p:nvSpPr>
          <p:cNvPr id="5" name="Fußzeilenplatzhalter 4">
            <a:extLst>
              <a:ext uri="{FF2B5EF4-FFF2-40B4-BE49-F238E27FC236}">
                <a16:creationId xmlns:a16="http://schemas.microsoft.com/office/drawing/2014/main" id="{F00A9292-C683-4E4D-9E78-5775CD1E8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78CD3F46-A3D9-3345-BAF9-23F490D97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B8FDD-FD03-413D-9029-EDA119BFAC30}" type="slidenum">
              <a:rPr lang="de-DE" smtClean="0"/>
              <a:t>‹Nr.›</a:t>
            </a:fld>
            <a:endParaRPr lang="de-DE" dirty="0"/>
          </a:p>
        </p:txBody>
      </p:sp>
    </p:spTree>
    <p:extLst>
      <p:ext uri="{BB962C8B-B14F-4D97-AF65-F5344CB8AC3E}">
        <p14:creationId xmlns:p14="http://schemas.microsoft.com/office/powerpoint/2010/main" val="238747326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hulentwicklung.nrw.de/cms/upload/Upload/fachportal_Sport/Projektkurs/bewegungsfreudige_schule05.pdf"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schulentwicklung.nrw.de/cms/upload/Upload/fachportal_Sport/Projektkurs/bewegungsfreudige_schule05.pdf"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www.schulentwicklung.nrw.de/cms/upload/Upload/fachportal_Sport/Projektkurs/bewegungsfreudige_schule05.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iftunglesen.de/informieren/unsere-themen/10-gruende-fuers-vorlese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0" Type="http://schemas.openxmlformats.org/officeDocument/2006/relationships/image" Target="../media/image17.png"/><Relationship Id="rId4" Type="http://schemas.openxmlformats.org/officeDocument/2006/relationships/diagramLayout" Target="../diagrams/layout3.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C15DE-EF96-4194-B6BA-B30DCBCED1DC}"/>
              </a:ext>
            </a:extLst>
          </p:cNvPr>
          <p:cNvSpPr>
            <a:spLocks noGrp="1"/>
          </p:cNvSpPr>
          <p:nvPr>
            <p:ph type="ctrTitle"/>
          </p:nvPr>
        </p:nvSpPr>
        <p:spPr>
          <a:xfrm>
            <a:off x="2319338" y="2378459"/>
            <a:ext cx="7553324" cy="1098331"/>
          </a:xfrm>
        </p:spPr>
        <p:txBody>
          <a:bodyPr>
            <a:normAutofit/>
          </a:bodyPr>
          <a:lstStyle/>
          <a:p>
            <a:r>
              <a:rPr lang="de-DE" dirty="0"/>
              <a:t>KiTa in Bewegung</a:t>
            </a:r>
          </a:p>
        </p:txBody>
      </p:sp>
      <p:sp>
        <p:nvSpPr>
          <p:cNvPr id="3" name="Untertitel 2">
            <a:extLst>
              <a:ext uri="{FF2B5EF4-FFF2-40B4-BE49-F238E27FC236}">
                <a16:creationId xmlns:a16="http://schemas.microsoft.com/office/drawing/2014/main" id="{61F003EA-A40E-46A2-9649-F6973CD79D11}"/>
              </a:ext>
            </a:extLst>
          </p:cNvPr>
          <p:cNvSpPr>
            <a:spLocks noGrp="1"/>
          </p:cNvSpPr>
          <p:nvPr>
            <p:ph type="subTitle" idx="1"/>
          </p:nvPr>
        </p:nvSpPr>
        <p:spPr>
          <a:xfrm>
            <a:off x="728662" y="4521232"/>
            <a:ext cx="10815638" cy="974693"/>
          </a:xfrm>
        </p:spPr>
        <p:txBody>
          <a:bodyPr>
            <a:normAutofit/>
          </a:bodyPr>
          <a:lstStyle/>
          <a:p>
            <a:r>
              <a:rPr lang="de-DE" b="1" dirty="0">
                <a:latin typeface="+mj-lt"/>
              </a:rPr>
              <a:t>TC Freisenbruch 1902 e.V.</a:t>
            </a:r>
          </a:p>
        </p:txBody>
      </p:sp>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5" name="Grafik 4">
            <a:extLst>
              <a:ext uri="{FF2B5EF4-FFF2-40B4-BE49-F238E27FC236}">
                <a16:creationId xmlns:a16="http://schemas.microsoft.com/office/drawing/2014/main" id="{BBAB482D-09C0-97B3-AEBE-C513686BB0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5357" y="3870217"/>
            <a:ext cx="2688759" cy="3131918"/>
          </a:xfrm>
          <a:prstGeom prst="rect">
            <a:avLst/>
          </a:prstGeom>
        </p:spPr>
      </p:pic>
    </p:spTree>
    <p:extLst>
      <p:ext uri="{BB962C8B-B14F-4D97-AF65-F5344CB8AC3E}">
        <p14:creationId xmlns:p14="http://schemas.microsoft.com/office/powerpoint/2010/main" val="12254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2" name="Textfeld 1">
            <a:extLst>
              <a:ext uri="{FF2B5EF4-FFF2-40B4-BE49-F238E27FC236}">
                <a16:creationId xmlns:a16="http://schemas.microsoft.com/office/drawing/2014/main" id="{2EE034E0-A3A7-2062-8A12-91D2AC773682}"/>
              </a:ext>
            </a:extLst>
          </p:cNvPr>
          <p:cNvSpPr txBox="1"/>
          <p:nvPr/>
        </p:nvSpPr>
        <p:spPr>
          <a:xfrm>
            <a:off x="864807" y="1168922"/>
            <a:ext cx="8682445" cy="3108543"/>
          </a:xfrm>
          <a:prstGeom prst="rect">
            <a:avLst/>
          </a:prstGeom>
          <a:noFill/>
        </p:spPr>
        <p:txBody>
          <a:bodyPr wrap="square" rtlCol="0">
            <a:spAutoFit/>
          </a:bodyPr>
          <a:lstStyle/>
          <a:p>
            <a:pPr marL="0" indent="0" algn="just">
              <a:buNone/>
            </a:pPr>
            <a:r>
              <a:rPr lang="de-DE" sz="2800" dirty="0"/>
              <a:t>- Sport fördert,</a:t>
            </a:r>
          </a:p>
          <a:p>
            <a:pPr lvl="1" algn="just">
              <a:buFont typeface="Symbol" panose="05050102010706020507" pitchFamily="18" charset="2"/>
              <a:buChar char="-"/>
            </a:pPr>
            <a:r>
              <a:rPr lang="de-DE" sz="2800" dirty="0"/>
              <a:t>die Gesundheit</a:t>
            </a:r>
          </a:p>
          <a:p>
            <a:pPr lvl="1" algn="just">
              <a:buFont typeface="Symbol" panose="05050102010706020507" pitchFamily="18" charset="2"/>
              <a:buChar char="-"/>
            </a:pPr>
            <a:r>
              <a:rPr lang="de-DE" sz="2800" dirty="0"/>
              <a:t>die motorische,</a:t>
            </a:r>
          </a:p>
          <a:p>
            <a:pPr lvl="1" algn="just">
              <a:buFont typeface="Symbol" panose="05050102010706020507" pitchFamily="18" charset="2"/>
              <a:buChar char="-"/>
            </a:pPr>
            <a:r>
              <a:rPr lang="de-DE" sz="2800" dirty="0"/>
              <a:t>die körperliche,</a:t>
            </a:r>
          </a:p>
          <a:p>
            <a:pPr lvl="1" algn="just">
              <a:buFont typeface="Symbol" panose="05050102010706020507" pitchFamily="18" charset="2"/>
              <a:buChar char="-"/>
            </a:pPr>
            <a:r>
              <a:rPr lang="de-DE" sz="2800" dirty="0"/>
              <a:t>die emotionale,</a:t>
            </a:r>
          </a:p>
          <a:p>
            <a:pPr lvl="1" algn="just">
              <a:buFont typeface="Symbol" panose="05050102010706020507" pitchFamily="18" charset="2"/>
              <a:buChar char="-"/>
            </a:pPr>
            <a:r>
              <a:rPr lang="de-DE" sz="2800" dirty="0"/>
              <a:t>die psychosoziale,</a:t>
            </a:r>
          </a:p>
          <a:p>
            <a:pPr lvl="1" algn="just">
              <a:buFont typeface="Symbol" panose="05050102010706020507" pitchFamily="18" charset="2"/>
              <a:buChar char="-"/>
            </a:pPr>
            <a:r>
              <a:rPr lang="de-DE" sz="2800" dirty="0"/>
              <a:t>und die kognitive Entwicklung der Kinder</a:t>
            </a:r>
          </a:p>
        </p:txBody>
      </p:sp>
      <p:sp>
        <p:nvSpPr>
          <p:cNvPr id="6" name="Titel 4">
            <a:extLst>
              <a:ext uri="{FF2B5EF4-FFF2-40B4-BE49-F238E27FC236}">
                <a16:creationId xmlns:a16="http://schemas.microsoft.com/office/drawing/2014/main" id="{24A3C8E4-F188-C7AF-0EC6-4B0A900B3637}"/>
              </a:ext>
            </a:extLst>
          </p:cNvPr>
          <p:cNvSpPr txBox="1">
            <a:spLocks/>
          </p:cNvSpPr>
          <p:nvPr/>
        </p:nvSpPr>
        <p:spPr>
          <a:xfrm>
            <a:off x="2442364" y="18363"/>
            <a:ext cx="696234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5300" b="1"/>
              <a:t>Wieso? Weshalb? Warum?</a:t>
            </a:r>
            <a:endParaRPr lang="de-DE" b="1" dirty="0"/>
          </a:p>
        </p:txBody>
      </p:sp>
      <p:sp>
        <p:nvSpPr>
          <p:cNvPr id="9" name="Textfeld 8">
            <a:extLst>
              <a:ext uri="{FF2B5EF4-FFF2-40B4-BE49-F238E27FC236}">
                <a16:creationId xmlns:a16="http://schemas.microsoft.com/office/drawing/2014/main" id="{2E166EAD-D75B-0D8E-5E13-8EB728173BA3}"/>
              </a:ext>
            </a:extLst>
          </p:cNvPr>
          <p:cNvSpPr txBox="1"/>
          <p:nvPr/>
        </p:nvSpPr>
        <p:spPr>
          <a:xfrm>
            <a:off x="4609322" y="4991878"/>
            <a:ext cx="7004608" cy="923330"/>
          </a:xfrm>
          <a:prstGeom prst="rect">
            <a:avLst/>
          </a:prstGeom>
          <a:noFill/>
        </p:spPr>
        <p:txBody>
          <a:bodyPr wrap="square" rtlCol="0">
            <a:spAutoFit/>
          </a:bodyPr>
          <a:lstStyle/>
          <a:p>
            <a:r>
              <a:rPr lang="de-DE" dirty="0"/>
              <a:t>Quelle: Bewegungsfreudige Schule Schulentwicklung bewegt gestalten – Grundlagen, Anregungen, Hilfen Lutz Kottmann, Doris Küpper Rolf-Peter Pack </a:t>
            </a:r>
            <a:r>
              <a:rPr lang="de-DE" dirty="0">
                <a:hlinkClick r:id="rId3"/>
              </a:rPr>
              <a:t>Bewegungsfreudige </a:t>
            </a:r>
            <a:r>
              <a:rPr lang="de-DE" dirty="0" err="1">
                <a:hlinkClick r:id="rId3"/>
              </a:rPr>
              <a:t>Schule.qxd</a:t>
            </a:r>
            <a:r>
              <a:rPr lang="de-DE" dirty="0">
                <a:hlinkClick r:id="rId3"/>
              </a:rPr>
              <a:t> (nrw.de)</a:t>
            </a:r>
            <a:endParaRPr lang="de-DE" dirty="0"/>
          </a:p>
        </p:txBody>
      </p:sp>
      <p:pic>
        <p:nvPicPr>
          <p:cNvPr id="11" name="Grafik 10">
            <a:extLst>
              <a:ext uri="{FF2B5EF4-FFF2-40B4-BE49-F238E27FC236}">
                <a16:creationId xmlns:a16="http://schemas.microsoft.com/office/drawing/2014/main" id="{841B11E6-7F18-5A31-4F1C-7EB60A46FF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32" b="89317" l="50394" r="96693">
                        <a14:foregroundMark x1="56850" y1="27846" x2="56850" y2="27846"/>
                        <a14:foregroundMark x1="51496" y1="33800" x2="51496" y2="33800"/>
                        <a14:foregroundMark x1="62835" y1="30473" x2="62835" y2="30473"/>
                        <a14:foregroundMark x1="75433" y1="8932" x2="75433" y2="8932"/>
                        <a14:foregroundMark x1="91811" y1="56567" x2="91811" y2="56567"/>
                        <a14:foregroundMark x1="91969" y1="55692" x2="91969" y2="55692"/>
                        <a14:foregroundMark x1="92441" y1="83713" x2="92441" y2="83713"/>
                        <a14:foregroundMark x1="87087" y1="83187" x2="87087" y2="83187"/>
                        <a14:foregroundMark x1="86457" y1="83888" x2="86457" y2="83888"/>
                        <a14:foregroundMark x1="91811" y1="80736" x2="91811" y2="80736"/>
                        <a14:foregroundMark x1="60945" y1="87916" x2="60945" y2="87916"/>
                        <a14:foregroundMark x1="61260" y1="78984" x2="61260" y2="78984"/>
                        <a14:foregroundMark x1="59370" y1="80911" x2="59370" y2="80911"/>
                        <a14:foregroundMark x1="59370" y1="79860" x2="59370" y2="79860"/>
                        <a14:foregroundMark x1="59370" y1="82312" x2="59370" y2="82312"/>
                        <a14:foregroundMark x1="56063" y1="83713" x2="56063" y2="83713"/>
                        <a14:foregroundMark x1="57165" y1="74606" x2="57165" y2="74606"/>
                        <a14:foregroundMark x1="59685" y1="74081" x2="59685" y2="74081"/>
                        <a14:foregroundMark x1="50551" y1="73380" x2="50551" y2="73380"/>
                        <a14:foregroundMark x1="52283" y1="73730" x2="52283" y2="73730"/>
                        <a14:foregroundMark x1="92126" y1="55867" x2="92126" y2="55867"/>
                        <a14:foregroundMark x1="90709" y1="55517" x2="90709" y2="55517"/>
                        <a14:foregroundMark x1="96693" y1="25044" x2="96693" y2="25044"/>
                        <a14:foregroundMark x1="96220" y1="24694" x2="96220" y2="24694"/>
                        <a14:foregroundMark x1="95748" y1="24168" x2="95748" y2="24168"/>
                        <a14:foregroundMark x1="96693" y1="26445" x2="96693" y2="26445"/>
                        <a14:foregroundMark x1="95276" y1="25044" x2="95276" y2="25044"/>
                        <a14:foregroundMark x1="94488" y1="24518" x2="94488" y2="24518"/>
                        <a14:foregroundMark x1="93858" y1="24168" x2="93858" y2="24168"/>
                        <a14:backgroundMark x1="96063" y1="25044" x2="96063" y2="25044"/>
                        <a14:backgroundMark x1="95591" y1="24694" x2="95591" y2="24694"/>
                        <a14:backgroundMark x1="69134" y1="28722" x2="69134" y2="28722"/>
                        <a14:backgroundMark x1="67559" y1="28371" x2="67559" y2="28371"/>
                        <a14:backgroundMark x1="71024" y1="29247" x2="71024" y2="29247"/>
                        <a14:backgroundMark x1="71811" y1="28196" x2="71811" y2="28196"/>
                      </a14:backgroundRemoval>
                    </a14:imgEffect>
                  </a14:imgLayer>
                </a14:imgProps>
              </a:ext>
            </a:extLst>
          </a:blip>
          <a:srcRect l="48529"/>
          <a:stretch/>
        </p:blipFill>
        <p:spPr>
          <a:xfrm>
            <a:off x="7936052" y="951722"/>
            <a:ext cx="2170655" cy="3792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1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2" name="Textfeld 1">
            <a:extLst>
              <a:ext uri="{FF2B5EF4-FFF2-40B4-BE49-F238E27FC236}">
                <a16:creationId xmlns:a16="http://schemas.microsoft.com/office/drawing/2014/main" id="{2EE034E0-A3A7-2062-8A12-91D2AC773682}"/>
              </a:ext>
            </a:extLst>
          </p:cNvPr>
          <p:cNvSpPr txBox="1"/>
          <p:nvPr/>
        </p:nvSpPr>
        <p:spPr>
          <a:xfrm>
            <a:off x="939452" y="1371430"/>
            <a:ext cx="8682445" cy="2677656"/>
          </a:xfrm>
          <a:prstGeom prst="rect">
            <a:avLst/>
          </a:prstGeom>
          <a:noFill/>
        </p:spPr>
        <p:txBody>
          <a:bodyPr wrap="square" rtlCol="0">
            <a:spAutoFit/>
          </a:bodyPr>
          <a:lstStyle/>
          <a:p>
            <a:pPr algn="just">
              <a:buFont typeface="Symbol" panose="05050102010706020507" pitchFamily="18" charset="2"/>
              <a:buChar char="-"/>
            </a:pPr>
            <a:r>
              <a:rPr lang="de-DE" sz="2800" dirty="0"/>
              <a:t>Sport verringert damit die Gefahren von,</a:t>
            </a:r>
          </a:p>
          <a:p>
            <a:pPr lvl="1" algn="just">
              <a:buFont typeface="Symbol" panose="05050102010706020507" pitchFamily="18" charset="2"/>
              <a:buChar char="-"/>
            </a:pPr>
            <a:r>
              <a:rPr lang="de-DE" sz="2800" dirty="0"/>
              <a:t>Übergewicht,</a:t>
            </a:r>
          </a:p>
          <a:p>
            <a:pPr lvl="1" algn="just">
              <a:buFont typeface="Symbol" panose="05050102010706020507" pitchFamily="18" charset="2"/>
              <a:buChar char="-"/>
            </a:pPr>
            <a:r>
              <a:rPr lang="de-DE" sz="2800" dirty="0"/>
              <a:t>Wahrnehmungsstörungen,</a:t>
            </a:r>
          </a:p>
          <a:p>
            <a:pPr lvl="1" algn="just">
              <a:buFont typeface="Symbol" panose="05050102010706020507" pitchFamily="18" charset="2"/>
              <a:buChar char="-"/>
            </a:pPr>
            <a:r>
              <a:rPr lang="de-DE" sz="2800" dirty="0"/>
              <a:t>Lernblockaden,</a:t>
            </a:r>
          </a:p>
          <a:p>
            <a:pPr lvl="1" algn="just">
              <a:buFont typeface="Symbol" panose="05050102010706020507" pitchFamily="18" charset="2"/>
              <a:buChar char="-"/>
            </a:pPr>
            <a:r>
              <a:rPr lang="de-DE" sz="2800" dirty="0"/>
              <a:t>Geringe Leistungsfähigkeit,</a:t>
            </a:r>
          </a:p>
          <a:p>
            <a:pPr lvl="1" algn="just">
              <a:buFont typeface="Symbol" panose="05050102010706020507" pitchFamily="18" charset="2"/>
              <a:buChar char="-"/>
            </a:pPr>
            <a:r>
              <a:rPr lang="de-DE" sz="2800" dirty="0"/>
              <a:t>Und eines veränderten Sozialverhaltens</a:t>
            </a:r>
          </a:p>
        </p:txBody>
      </p:sp>
      <p:sp>
        <p:nvSpPr>
          <p:cNvPr id="6" name="Titel 4">
            <a:extLst>
              <a:ext uri="{FF2B5EF4-FFF2-40B4-BE49-F238E27FC236}">
                <a16:creationId xmlns:a16="http://schemas.microsoft.com/office/drawing/2014/main" id="{FC9857ED-7FD8-D67D-78CC-A292F49D3FE0}"/>
              </a:ext>
            </a:extLst>
          </p:cNvPr>
          <p:cNvSpPr txBox="1">
            <a:spLocks/>
          </p:cNvSpPr>
          <p:nvPr/>
        </p:nvSpPr>
        <p:spPr>
          <a:xfrm>
            <a:off x="2442364" y="18363"/>
            <a:ext cx="6962349"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5300" b="1"/>
              <a:t>Wieso? Weshalb? Warum?</a:t>
            </a:r>
            <a:endParaRPr lang="de-DE" b="1" dirty="0"/>
          </a:p>
        </p:txBody>
      </p:sp>
      <p:sp>
        <p:nvSpPr>
          <p:cNvPr id="8" name="Textfeld 7">
            <a:extLst>
              <a:ext uri="{FF2B5EF4-FFF2-40B4-BE49-F238E27FC236}">
                <a16:creationId xmlns:a16="http://schemas.microsoft.com/office/drawing/2014/main" id="{E32AB0DF-9EF6-71C5-2728-540BABD23393}"/>
              </a:ext>
            </a:extLst>
          </p:cNvPr>
          <p:cNvSpPr txBox="1"/>
          <p:nvPr/>
        </p:nvSpPr>
        <p:spPr>
          <a:xfrm>
            <a:off x="4609322" y="4991878"/>
            <a:ext cx="7004608" cy="923330"/>
          </a:xfrm>
          <a:prstGeom prst="rect">
            <a:avLst/>
          </a:prstGeom>
          <a:noFill/>
        </p:spPr>
        <p:txBody>
          <a:bodyPr wrap="square" rtlCol="0">
            <a:spAutoFit/>
          </a:bodyPr>
          <a:lstStyle/>
          <a:p>
            <a:r>
              <a:rPr lang="de-DE" dirty="0"/>
              <a:t>Quelle: Bewegungsfreudige Schule Schulentwicklung bewegt gestalten – Grundlagen, Anregungen, Hilfen Lutz Kottmann, Doris Küpper Rolf-Peter Pack </a:t>
            </a:r>
            <a:r>
              <a:rPr lang="de-DE" dirty="0">
                <a:hlinkClick r:id="rId3"/>
              </a:rPr>
              <a:t>Bewegungsfreudige </a:t>
            </a:r>
            <a:r>
              <a:rPr lang="de-DE" dirty="0" err="1">
                <a:hlinkClick r:id="rId3"/>
              </a:rPr>
              <a:t>Schule.qxd</a:t>
            </a:r>
            <a:r>
              <a:rPr lang="de-DE" dirty="0">
                <a:hlinkClick r:id="rId3"/>
              </a:rPr>
              <a:t> (nrw.de)</a:t>
            </a:r>
            <a:endParaRPr lang="de-DE" dirty="0"/>
          </a:p>
        </p:txBody>
      </p:sp>
      <p:pic>
        <p:nvPicPr>
          <p:cNvPr id="11" name="Grafik 10">
            <a:extLst>
              <a:ext uri="{FF2B5EF4-FFF2-40B4-BE49-F238E27FC236}">
                <a16:creationId xmlns:a16="http://schemas.microsoft.com/office/drawing/2014/main" id="{C1A9EF3B-033B-AD73-8815-542F4282DC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96" b="93631" l="4774" r="92211">
                        <a14:foregroundMark x1="9799" y1="20382" x2="9799" y2="20382"/>
                        <a14:foregroundMark x1="4774" y1="21019" x2="4774" y2="21019"/>
                        <a14:foregroundMark x1="22864" y1="10191" x2="22864" y2="10191"/>
                        <a14:foregroundMark x1="23869" y1="5414" x2="23869" y2="5414"/>
                        <a14:foregroundMark x1="37437" y1="86306" x2="37437" y2="86306"/>
                        <a14:foregroundMark x1="37437" y1="93631" x2="37437" y2="93631"/>
                        <a14:foregroundMark x1="82915" y1="37580" x2="82915" y2="37580"/>
                        <a14:foregroundMark x1="28894" y1="81847" x2="28894" y2="81847"/>
                        <a14:foregroundMark x1="29648" y1="78025" x2="29648" y2="78025"/>
                        <a14:foregroundMark x1="92211" y1="40764" x2="92211" y2="40764"/>
                        <a14:backgroundMark x1="27136" y1="15924" x2="27136" y2="15924"/>
                        <a14:backgroundMark x1="40955" y1="17197" x2="40955" y2="17197"/>
                        <a14:backgroundMark x1="41206" y1="20701" x2="41206" y2="20701"/>
                        <a14:backgroundMark x1="41457" y1="25159" x2="41457" y2="25159"/>
                        <a14:backgroundMark x1="41206" y1="22930" x2="41206" y2="22930"/>
                        <a14:backgroundMark x1="17588" y1="38535" x2="17588" y2="38535"/>
                        <a14:backgroundMark x1="12563" y1="36306" x2="12563" y2="36306"/>
                        <a14:backgroundMark x1="15578" y1="70382" x2="15578" y2="70382"/>
                        <a14:backgroundMark x1="10302" y1="60191" x2="10302" y2="60191"/>
                        <a14:backgroundMark x1="8291" y1="64013" x2="8291" y2="64013"/>
                        <a14:backgroundMark x1="1508" y1="24204" x2="1508" y2="24204"/>
                      </a14:backgroundRemoval>
                    </a14:imgEffect>
                  </a14:imgLayer>
                </a14:imgProps>
              </a:ext>
            </a:extLst>
          </a:blip>
          <a:stretch>
            <a:fillRect/>
          </a:stretch>
        </p:blipFill>
        <p:spPr>
          <a:xfrm>
            <a:off x="7508973" y="1616715"/>
            <a:ext cx="3791479" cy="2991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0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42364" y="18363"/>
            <a:ext cx="6962349" cy="1325563"/>
          </a:xfrm>
        </p:spPr>
        <p:txBody>
          <a:bodyPr>
            <a:normAutofit fontScale="90000"/>
          </a:bodyPr>
          <a:lstStyle/>
          <a:p>
            <a:r>
              <a:rPr lang="de-DE" sz="5300" b="1" dirty="0"/>
              <a:t>Wieso? Weshalb? Warum?</a:t>
            </a:r>
            <a:endParaRPr lang="de-DE" b="1"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117763" y="950851"/>
            <a:ext cx="11956473" cy="3477875"/>
          </a:xfrm>
          <a:prstGeom prst="rect">
            <a:avLst/>
          </a:prstGeom>
          <a:noFill/>
        </p:spPr>
        <p:txBody>
          <a:bodyPr wrap="square" rtlCol="0">
            <a:spAutoFit/>
          </a:bodyPr>
          <a:lstStyle/>
          <a:p>
            <a:pPr marL="342900" indent="-342900" algn="just">
              <a:buFont typeface="Arial" panose="020B0604020202020204" pitchFamily="34" charset="0"/>
              <a:buChar char="•"/>
            </a:pPr>
            <a:r>
              <a:rPr lang="de-DE" sz="2200" dirty="0"/>
              <a:t>Funktionsprinzipien von Sport und Bewegung</a:t>
            </a:r>
          </a:p>
          <a:p>
            <a:pPr marL="800100" lvl="1" indent="-342900" algn="just">
              <a:buFont typeface="Arial" panose="020B0604020202020204" pitchFamily="34" charset="0"/>
              <a:buChar char="•"/>
            </a:pPr>
            <a:r>
              <a:rPr lang="de-DE" sz="2200" dirty="0"/>
              <a:t>Bewegung erschließt die Welt (instrumentelle Funktion)</a:t>
            </a:r>
          </a:p>
          <a:p>
            <a:pPr marL="800100" lvl="1" indent="-342900" algn="just">
              <a:buFont typeface="Arial" panose="020B0604020202020204" pitchFamily="34" charset="0"/>
              <a:buChar char="•"/>
            </a:pPr>
            <a:r>
              <a:rPr lang="de-DE" sz="2200" dirty="0"/>
              <a:t>Bewegung bewirkt eine intensive Auseinandersetzung mit der Umwelt, Materialien und Geräten (explorative Funktion)</a:t>
            </a:r>
          </a:p>
          <a:p>
            <a:pPr marL="800100" lvl="1" indent="-342900" algn="just">
              <a:buFont typeface="Arial" panose="020B0604020202020204" pitchFamily="34" charset="0"/>
              <a:buChar char="•"/>
            </a:pPr>
            <a:r>
              <a:rPr lang="de-DE" sz="2200" dirty="0"/>
              <a:t>Bewegung erschließt Körpererfahrungen. (</a:t>
            </a:r>
            <a:r>
              <a:rPr lang="de-DE" sz="2200" dirty="0" err="1"/>
              <a:t>impressive</a:t>
            </a:r>
            <a:r>
              <a:rPr lang="de-DE" sz="2200" dirty="0"/>
              <a:t> Funktion)</a:t>
            </a:r>
          </a:p>
          <a:p>
            <a:pPr marL="800100" lvl="1" indent="-342900" algn="just">
              <a:buFont typeface="Arial" panose="020B0604020202020204" pitchFamily="34" charset="0"/>
              <a:buChar char="•"/>
            </a:pPr>
            <a:r>
              <a:rPr lang="de-DE" sz="2200" dirty="0"/>
              <a:t>Bewegung ermöglicht sich körperlich auszudrücken. (expressive Funktion)</a:t>
            </a:r>
          </a:p>
          <a:p>
            <a:pPr marL="800100" lvl="1" indent="-342900" algn="just">
              <a:buFont typeface="Arial" panose="020B0604020202020204" pitchFamily="34" charset="0"/>
              <a:buChar char="•"/>
            </a:pPr>
            <a:r>
              <a:rPr lang="de-DE" sz="2200" dirty="0"/>
              <a:t>Bewegung eröffnet den Umgang und Zugang zu anderen Menschen. (kommunikative Funktion)</a:t>
            </a:r>
          </a:p>
          <a:p>
            <a:pPr marL="800100" lvl="1" indent="-342900" algn="just">
              <a:buFont typeface="Arial" panose="020B0604020202020204" pitchFamily="34" charset="0"/>
              <a:buChar char="•"/>
            </a:pPr>
            <a:r>
              <a:rPr lang="de-DE" sz="2200" dirty="0"/>
              <a:t>Bewegung ermöglicht es die Umwelt zu gestalten und zu verändern. (produktive Funktion)</a:t>
            </a:r>
          </a:p>
          <a:p>
            <a:pPr marL="800100" lvl="1" indent="-342900" algn="just">
              <a:buFont typeface="Arial" panose="020B0604020202020204" pitchFamily="34" charset="0"/>
              <a:buChar char="•"/>
            </a:pPr>
            <a:r>
              <a:rPr lang="de-DE" sz="2200" dirty="0"/>
              <a:t>Bewegung fördert die körperliche Leistungsfähigkeit </a:t>
            </a:r>
          </a:p>
          <a:p>
            <a:pPr marL="800100" lvl="1" indent="-342900" algn="just">
              <a:buFont typeface="Arial" panose="020B0604020202020204" pitchFamily="34" charset="0"/>
              <a:buChar char="•"/>
            </a:pPr>
            <a:r>
              <a:rPr lang="de-DE" sz="2200" dirty="0"/>
              <a:t>Bewegung ermöglicht die Teilhabe an sinnvollen Freizeitaktivitäten (integrative Funktion)</a:t>
            </a:r>
          </a:p>
        </p:txBody>
      </p:sp>
      <p:sp>
        <p:nvSpPr>
          <p:cNvPr id="4" name="Textfeld 3">
            <a:extLst>
              <a:ext uri="{FF2B5EF4-FFF2-40B4-BE49-F238E27FC236}">
                <a16:creationId xmlns:a16="http://schemas.microsoft.com/office/drawing/2014/main" id="{6F566C68-3C39-CA44-CCAE-BF91942C7BFC}"/>
              </a:ext>
            </a:extLst>
          </p:cNvPr>
          <p:cNvSpPr txBox="1"/>
          <p:nvPr/>
        </p:nvSpPr>
        <p:spPr>
          <a:xfrm>
            <a:off x="4609322" y="4991878"/>
            <a:ext cx="7004608" cy="923330"/>
          </a:xfrm>
          <a:prstGeom prst="rect">
            <a:avLst/>
          </a:prstGeom>
          <a:noFill/>
        </p:spPr>
        <p:txBody>
          <a:bodyPr wrap="square" rtlCol="0">
            <a:spAutoFit/>
          </a:bodyPr>
          <a:lstStyle/>
          <a:p>
            <a:r>
              <a:rPr lang="de-DE" dirty="0"/>
              <a:t>Quelle: Bewegungsfreudige Schule Schulentwicklung bewegt gestalten – Grundlagen, Anregungen, Hilfen Lutz Kottmann, Doris Küpper Rolf-Peter Pack </a:t>
            </a:r>
            <a:r>
              <a:rPr lang="de-DE" dirty="0">
                <a:hlinkClick r:id="rId3"/>
              </a:rPr>
              <a:t>Bewegungsfreudige </a:t>
            </a:r>
            <a:r>
              <a:rPr lang="de-DE" dirty="0" err="1">
                <a:hlinkClick r:id="rId3"/>
              </a:rPr>
              <a:t>Schule.qxd</a:t>
            </a:r>
            <a:r>
              <a:rPr lang="de-DE" dirty="0">
                <a:hlinkClick r:id="rId3"/>
              </a:rPr>
              <a:t> (nrw.de)</a:t>
            </a:r>
            <a:endParaRPr lang="de-DE" dirty="0"/>
          </a:p>
        </p:txBody>
      </p:sp>
    </p:spTree>
    <p:extLst>
      <p:ext uri="{BB962C8B-B14F-4D97-AF65-F5344CB8AC3E}">
        <p14:creationId xmlns:p14="http://schemas.microsoft.com/office/powerpoint/2010/main" val="203301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42364" y="18363"/>
            <a:ext cx="6962349" cy="1325563"/>
          </a:xfrm>
        </p:spPr>
        <p:txBody>
          <a:bodyPr>
            <a:normAutofit fontScale="90000"/>
          </a:bodyPr>
          <a:lstStyle/>
          <a:p>
            <a:r>
              <a:rPr lang="de-DE" sz="5300" b="1" dirty="0"/>
              <a:t>Wieso? Weshalb? Warum?</a:t>
            </a:r>
            <a:endParaRPr lang="de-DE" b="1" dirty="0"/>
          </a:p>
        </p:txBody>
      </p:sp>
      <p:sp>
        <p:nvSpPr>
          <p:cNvPr id="4" name="Textfeld 3">
            <a:extLst>
              <a:ext uri="{FF2B5EF4-FFF2-40B4-BE49-F238E27FC236}">
                <a16:creationId xmlns:a16="http://schemas.microsoft.com/office/drawing/2014/main" id="{6F566C68-3C39-CA44-CCAE-BF91942C7BFC}"/>
              </a:ext>
            </a:extLst>
          </p:cNvPr>
          <p:cNvSpPr txBox="1"/>
          <p:nvPr/>
        </p:nvSpPr>
        <p:spPr>
          <a:xfrm>
            <a:off x="4609322" y="4991878"/>
            <a:ext cx="7004608" cy="369332"/>
          </a:xfrm>
          <a:prstGeom prst="rect">
            <a:avLst/>
          </a:prstGeom>
          <a:noFill/>
        </p:spPr>
        <p:txBody>
          <a:bodyPr wrap="square" rtlCol="0">
            <a:spAutoFit/>
          </a:bodyPr>
          <a:lstStyle/>
          <a:p>
            <a:r>
              <a:rPr lang="de-DE" dirty="0"/>
              <a:t>Quelle: Stiftung Lesen </a:t>
            </a:r>
            <a:r>
              <a:rPr lang="de-DE" dirty="0">
                <a:hlinkClick r:id="rId3"/>
              </a:rPr>
              <a:t>10 Gründe fürs Vorlesen: Stiftung Lesen</a:t>
            </a:r>
            <a:endParaRPr lang="de-DE" dirty="0"/>
          </a:p>
        </p:txBody>
      </p:sp>
      <p:sp>
        <p:nvSpPr>
          <p:cNvPr id="6" name="Textfeld 5">
            <a:extLst>
              <a:ext uri="{FF2B5EF4-FFF2-40B4-BE49-F238E27FC236}">
                <a16:creationId xmlns:a16="http://schemas.microsoft.com/office/drawing/2014/main" id="{86B85099-91A0-EEE5-8015-D6B0A20B00F4}"/>
              </a:ext>
            </a:extLst>
          </p:cNvPr>
          <p:cNvSpPr txBox="1"/>
          <p:nvPr/>
        </p:nvSpPr>
        <p:spPr>
          <a:xfrm>
            <a:off x="1098680" y="1139777"/>
            <a:ext cx="6097554" cy="6001643"/>
          </a:xfrm>
          <a:prstGeom prst="rect">
            <a:avLst/>
          </a:prstGeom>
          <a:noFill/>
        </p:spPr>
        <p:txBody>
          <a:bodyPr wrap="square">
            <a:spAutoFit/>
          </a:bodyPr>
          <a:lstStyle/>
          <a:p>
            <a:pPr algn="l"/>
            <a:r>
              <a:rPr lang="de-DE" sz="2400" i="0" dirty="0">
                <a:solidFill>
                  <a:srgbClr val="000000"/>
                </a:solidFill>
                <a:effectLst/>
                <a:latin typeface="Roboto" panose="02000000000000000000" pitchFamily="2" charset="0"/>
              </a:rPr>
              <a:t>1. Vorlesen schafft Nähe</a:t>
            </a:r>
          </a:p>
          <a:p>
            <a:r>
              <a:rPr lang="de-DE" sz="2400" i="0" dirty="0">
                <a:solidFill>
                  <a:srgbClr val="000000"/>
                </a:solidFill>
                <a:effectLst/>
                <a:latin typeface="Roboto" panose="02000000000000000000" pitchFamily="2" charset="0"/>
              </a:rPr>
              <a:t>2. Vorlesen vergrößert den Wortschatz</a:t>
            </a:r>
          </a:p>
          <a:p>
            <a:r>
              <a:rPr lang="de-DE" sz="2400" i="0" dirty="0">
                <a:solidFill>
                  <a:srgbClr val="000000"/>
                </a:solidFill>
                <a:effectLst/>
                <a:latin typeface="Roboto" panose="02000000000000000000" pitchFamily="2" charset="0"/>
              </a:rPr>
              <a:t>3. Vorlesen macht erfinderisch</a:t>
            </a:r>
          </a:p>
          <a:p>
            <a:r>
              <a:rPr lang="de-DE" sz="2400" i="0" dirty="0">
                <a:solidFill>
                  <a:srgbClr val="000000"/>
                </a:solidFill>
                <a:effectLst/>
                <a:latin typeface="Roboto" panose="02000000000000000000" pitchFamily="2" charset="0"/>
              </a:rPr>
              <a:t>4. Vorlesen steigert das Mitgefühl</a:t>
            </a:r>
          </a:p>
          <a:p>
            <a:r>
              <a:rPr lang="de-DE" sz="2400" i="0" dirty="0">
                <a:solidFill>
                  <a:srgbClr val="000000"/>
                </a:solidFill>
                <a:effectLst/>
                <a:latin typeface="Roboto" panose="02000000000000000000" pitchFamily="2" charset="0"/>
              </a:rPr>
              <a:t>5. Vorlesen festigt den Gerechtigkeitssinn</a:t>
            </a:r>
          </a:p>
          <a:p>
            <a:r>
              <a:rPr lang="de-DE" sz="2400" i="0" dirty="0">
                <a:solidFill>
                  <a:srgbClr val="000000"/>
                </a:solidFill>
                <a:effectLst/>
                <a:latin typeface="Roboto" panose="02000000000000000000" pitchFamily="2" charset="0"/>
              </a:rPr>
              <a:t>6. Vorlesen macht klug</a:t>
            </a:r>
          </a:p>
          <a:p>
            <a:r>
              <a:rPr lang="de-DE" sz="2400" i="0" dirty="0">
                <a:solidFill>
                  <a:srgbClr val="000000"/>
                </a:solidFill>
                <a:effectLst/>
                <a:latin typeface="Roboto" panose="02000000000000000000" pitchFamily="2" charset="0"/>
              </a:rPr>
              <a:t>7. Vorlesen fördert die Konzentration</a:t>
            </a:r>
          </a:p>
          <a:p>
            <a:r>
              <a:rPr lang="de-DE" sz="2400" i="0" dirty="0">
                <a:solidFill>
                  <a:srgbClr val="000000"/>
                </a:solidFill>
                <a:effectLst/>
                <a:latin typeface="Roboto" panose="02000000000000000000" pitchFamily="2" charset="0"/>
              </a:rPr>
              <a:t>8. Vorlesen erleichtert das Lesenlernen</a:t>
            </a:r>
          </a:p>
          <a:p>
            <a:r>
              <a:rPr lang="de-DE" sz="2400" i="0" dirty="0">
                <a:solidFill>
                  <a:srgbClr val="000000"/>
                </a:solidFill>
                <a:effectLst/>
                <a:latin typeface="Roboto" panose="02000000000000000000" pitchFamily="2" charset="0"/>
              </a:rPr>
              <a:t>9. Vorlesen macht Lust auf Lesen lernen</a:t>
            </a:r>
          </a:p>
          <a:p>
            <a:r>
              <a:rPr lang="de-DE" sz="2400" i="0" dirty="0">
                <a:solidFill>
                  <a:srgbClr val="000000"/>
                </a:solidFill>
                <a:effectLst/>
                <a:latin typeface="Roboto" panose="02000000000000000000" pitchFamily="2" charset="0"/>
              </a:rPr>
              <a:t>10. Vorlesen macht fit für die Schule</a:t>
            </a: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endParaRPr lang="de-DE" b="1" i="0" dirty="0">
              <a:solidFill>
                <a:srgbClr val="000000"/>
              </a:solidFill>
              <a:effectLst/>
              <a:latin typeface="Roboto" panose="02000000000000000000" pitchFamily="2" charset="0"/>
            </a:endParaRPr>
          </a:p>
          <a:p>
            <a:pPr marL="342900" indent="-342900" algn="l">
              <a:buAutoNum type="arabicPeriod"/>
            </a:pPr>
            <a:endParaRPr lang="de-DE" b="1"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260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B4540F2-3436-B906-28FB-07B87A46F831}"/>
              </a:ext>
            </a:extLst>
          </p:cNvPr>
          <p:cNvPicPr>
            <a:picLocks noChangeAspect="1"/>
          </p:cNvPicPr>
          <p:nvPr/>
        </p:nvPicPr>
        <p:blipFill rotWithShape="1">
          <a:blip r:embed="rId2">
            <a:extLst>
              <a:ext uri="{28A0092B-C50C-407E-A947-70E740481C1C}">
                <a14:useLocalDpi xmlns:a14="http://schemas.microsoft.com/office/drawing/2010/main" val="0"/>
              </a:ext>
            </a:extLst>
          </a:blip>
          <a:srcRect r="21768" b="399"/>
          <a:stretch/>
        </p:blipFill>
        <p:spPr>
          <a:xfrm rot="16200000">
            <a:off x="2803948" y="-2841777"/>
            <a:ext cx="7114784" cy="12798335"/>
          </a:xfrm>
          <a:prstGeom prst="rect">
            <a:avLst/>
          </a:prstGeom>
          <a:ln>
            <a:noFill/>
          </a:ln>
          <a:effectLst/>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3483767" y="38229"/>
            <a:ext cx="5224463" cy="1325563"/>
          </a:xfrm>
        </p:spPr>
        <p:txBody>
          <a:bodyPr>
            <a:normAutofit/>
          </a:bodyPr>
          <a:lstStyle/>
          <a:p>
            <a:pPr algn="ctr"/>
            <a:r>
              <a:rPr lang="de-DE" sz="5300" b="1" dirty="0"/>
              <a:t>Rückblick</a:t>
            </a:r>
            <a:endParaRPr lang="de-DE" b="1" dirty="0"/>
          </a:p>
        </p:txBody>
      </p:sp>
      <p:sp>
        <p:nvSpPr>
          <p:cNvPr id="3" name="Textfeld 2">
            <a:extLst>
              <a:ext uri="{FF2B5EF4-FFF2-40B4-BE49-F238E27FC236}">
                <a16:creationId xmlns:a16="http://schemas.microsoft.com/office/drawing/2014/main" id="{49B35873-7331-B391-14E8-9FFAEB44D4DD}"/>
              </a:ext>
            </a:extLst>
          </p:cNvPr>
          <p:cNvSpPr txBox="1"/>
          <p:nvPr/>
        </p:nvSpPr>
        <p:spPr>
          <a:xfrm>
            <a:off x="1083684" y="1080858"/>
            <a:ext cx="10024630" cy="1077218"/>
          </a:xfrm>
          <a:prstGeom prst="rect">
            <a:avLst/>
          </a:prstGeom>
          <a:noFill/>
        </p:spPr>
        <p:txBody>
          <a:bodyPr wrap="square" rtlCol="0">
            <a:spAutoFit/>
          </a:bodyPr>
          <a:lstStyle/>
          <a:p>
            <a:pPr algn="ctr"/>
            <a:r>
              <a:rPr lang="de-DE" sz="3200" b="1" dirty="0"/>
              <a:t>2023</a:t>
            </a:r>
            <a:r>
              <a:rPr lang="de-DE" sz="3200" dirty="0"/>
              <a:t>: Wir haben an 4 </a:t>
            </a:r>
            <a:r>
              <a:rPr lang="de-DE" sz="3200" dirty="0" err="1"/>
              <a:t>KiTas</a:t>
            </a:r>
            <a:r>
              <a:rPr lang="de-DE" sz="3200" dirty="0"/>
              <a:t> im Umfeld des Vereins gestartet</a:t>
            </a:r>
          </a:p>
          <a:p>
            <a:pPr algn="ctr"/>
            <a:r>
              <a:rPr lang="de-DE" sz="3200" dirty="0"/>
              <a:t>und erfolgreich 10 Kurse durchgeführt </a:t>
            </a:r>
          </a:p>
        </p:txBody>
      </p:sp>
    </p:spTree>
    <p:extLst>
      <p:ext uri="{BB962C8B-B14F-4D97-AF65-F5344CB8AC3E}">
        <p14:creationId xmlns:p14="http://schemas.microsoft.com/office/powerpoint/2010/main" val="305054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3673326" y="279386"/>
            <a:ext cx="5224463" cy="1325563"/>
          </a:xfrm>
        </p:spPr>
        <p:txBody>
          <a:bodyPr>
            <a:normAutofit/>
          </a:bodyPr>
          <a:lstStyle/>
          <a:p>
            <a:pPr algn="ctr"/>
            <a:r>
              <a:rPr lang="de-DE" sz="5300" b="1" dirty="0"/>
              <a:t>Erfolgreiche Praxis</a:t>
            </a:r>
            <a:endParaRPr lang="de-DE" b="1" dirty="0"/>
          </a:p>
        </p:txBody>
      </p:sp>
      <p:pic>
        <p:nvPicPr>
          <p:cNvPr id="2050" name="Picture 2" descr="VKJ [Production]">
            <a:extLst>
              <a:ext uri="{FF2B5EF4-FFF2-40B4-BE49-F238E27FC236}">
                <a16:creationId xmlns:a16="http://schemas.microsoft.com/office/drawing/2014/main" id="{2D80347F-93E4-EF2C-1800-03136123A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031" y="2172833"/>
            <a:ext cx="2744590" cy="1109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9B35873-7331-B391-14E8-9FFAEB44D4DD}"/>
              </a:ext>
            </a:extLst>
          </p:cNvPr>
          <p:cNvSpPr txBox="1"/>
          <p:nvPr/>
        </p:nvSpPr>
        <p:spPr>
          <a:xfrm>
            <a:off x="1419225" y="3495675"/>
            <a:ext cx="4067175" cy="1938992"/>
          </a:xfrm>
          <a:prstGeom prst="rect">
            <a:avLst/>
          </a:prstGeom>
          <a:noFill/>
        </p:spPr>
        <p:txBody>
          <a:bodyPr wrap="square" rtlCol="0">
            <a:spAutoFit/>
          </a:bodyPr>
          <a:lstStyle/>
          <a:p>
            <a:pPr algn="ctr"/>
            <a:r>
              <a:rPr lang="de-DE" sz="2400" dirty="0"/>
              <a:t>Kleine Füße</a:t>
            </a:r>
          </a:p>
          <a:p>
            <a:pPr algn="ctr"/>
            <a:r>
              <a:rPr lang="de-DE" sz="2400" dirty="0"/>
              <a:t>Freisenbruch</a:t>
            </a:r>
          </a:p>
          <a:p>
            <a:pPr algn="ctr"/>
            <a:r>
              <a:rPr lang="de-DE" sz="2400" dirty="0"/>
              <a:t>Märkische Straße</a:t>
            </a:r>
          </a:p>
          <a:p>
            <a:pPr algn="ctr"/>
            <a:endParaRPr lang="de-DE" sz="2400" dirty="0"/>
          </a:p>
          <a:p>
            <a:pPr algn="ctr"/>
            <a:r>
              <a:rPr lang="de-DE" sz="2400" dirty="0"/>
              <a:t>4 Kurse (40 Kinder)</a:t>
            </a:r>
          </a:p>
        </p:txBody>
      </p:sp>
      <p:pic>
        <p:nvPicPr>
          <p:cNvPr id="8" name="Grafik 7">
            <a:extLst>
              <a:ext uri="{FF2B5EF4-FFF2-40B4-BE49-F238E27FC236}">
                <a16:creationId xmlns:a16="http://schemas.microsoft.com/office/drawing/2014/main" id="{71E402A0-79B7-1A20-6CAF-C651C7C74882}"/>
              </a:ext>
            </a:extLst>
          </p:cNvPr>
          <p:cNvPicPr>
            <a:picLocks noChangeAspect="1"/>
          </p:cNvPicPr>
          <p:nvPr/>
        </p:nvPicPr>
        <p:blipFill>
          <a:blip r:embed="rId4"/>
          <a:stretch>
            <a:fillRect/>
          </a:stretch>
        </p:blipFill>
        <p:spPr>
          <a:xfrm>
            <a:off x="7398121" y="1727090"/>
            <a:ext cx="2999335" cy="1646443"/>
          </a:xfrm>
          <a:prstGeom prst="rect">
            <a:avLst/>
          </a:prstGeom>
        </p:spPr>
      </p:pic>
      <p:sp>
        <p:nvSpPr>
          <p:cNvPr id="11" name="Textfeld 10">
            <a:extLst>
              <a:ext uri="{FF2B5EF4-FFF2-40B4-BE49-F238E27FC236}">
                <a16:creationId xmlns:a16="http://schemas.microsoft.com/office/drawing/2014/main" id="{2EC00342-E5F0-62EA-FCC3-87F4ABA81263}"/>
              </a:ext>
            </a:extLst>
          </p:cNvPr>
          <p:cNvSpPr txBox="1"/>
          <p:nvPr/>
        </p:nvSpPr>
        <p:spPr>
          <a:xfrm>
            <a:off x="6915151" y="3495675"/>
            <a:ext cx="4067175" cy="1938992"/>
          </a:xfrm>
          <a:prstGeom prst="rect">
            <a:avLst/>
          </a:prstGeom>
          <a:noFill/>
        </p:spPr>
        <p:txBody>
          <a:bodyPr wrap="square" rtlCol="0">
            <a:spAutoFit/>
          </a:bodyPr>
          <a:lstStyle/>
          <a:p>
            <a:pPr algn="ctr"/>
            <a:r>
              <a:rPr lang="de-DE" sz="2400" dirty="0"/>
              <a:t>St. Antonius</a:t>
            </a:r>
          </a:p>
          <a:p>
            <a:pPr algn="ctr"/>
            <a:r>
              <a:rPr lang="de-DE" sz="2400" dirty="0"/>
              <a:t>Freisenbruch</a:t>
            </a:r>
          </a:p>
          <a:p>
            <a:pPr algn="ctr"/>
            <a:r>
              <a:rPr lang="de-DE" sz="2400" dirty="0"/>
              <a:t>Märkische Straße</a:t>
            </a:r>
          </a:p>
          <a:p>
            <a:pPr algn="ctr"/>
            <a:endParaRPr lang="de-DE" sz="2400" dirty="0"/>
          </a:p>
          <a:p>
            <a:pPr algn="ctr"/>
            <a:r>
              <a:rPr lang="de-DE" sz="2400" dirty="0"/>
              <a:t>2 Kurse (20 Kinder)</a:t>
            </a:r>
          </a:p>
        </p:txBody>
      </p:sp>
    </p:spTree>
    <p:extLst>
      <p:ext uri="{BB962C8B-B14F-4D97-AF65-F5344CB8AC3E}">
        <p14:creationId xmlns:p14="http://schemas.microsoft.com/office/powerpoint/2010/main" val="238667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3673326" y="279386"/>
            <a:ext cx="5224463" cy="1325563"/>
          </a:xfrm>
        </p:spPr>
        <p:txBody>
          <a:bodyPr>
            <a:normAutofit/>
          </a:bodyPr>
          <a:lstStyle/>
          <a:p>
            <a:pPr algn="ctr"/>
            <a:r>
              <a:rPr lang="de-DE" sz="5300" b="1" dirty="0"/>
              <a:t>Erfolgreiche Praxis</a:t>
            </a:r>
            <a:endParaRPr lang="de-DE" b="1" dirty="0"/>
          </a:p>
        </p:txBody>
      </p:sp>
      <p:sp>
        <p:nvSpPr>
          <p:cNvPr id="3" name="Textfeld 2">
            <a:extLst>
              <a:ext uri="{FF2B5EF4-FFF2-40B4-BE49-F238E27FC236}">
                <a16:creationId xmlns:a16="http://schemas.microsoft.com/office/drawing/2014/main" id="{49B35873-7331-B391-14E8-9FFAEB44D4DD}"/>
              </a:ext>
            </a:extLst>
          </p:cNvPr>
          <p:cNvSpPr txBox="1"/>
          <p:nvPr/>
        </p:nvSpPr>
        <p:spPr>
          <a:xfrm>
            <a:off x="1419225" y="3495675"/>
            <a:ext cx="4067175" cy="2308324"/>
          </a:xfrm>
          <a:prstGeom prst="rect">
            <a:avLst/>
          </a:prstGeom>
          <a:noFill/>
        </p:spPr>
        <p:txBody>
          <a:bodyPr wrap="square" rtlCol="0">
            <a:spAutoFit/>
          </a:bodyPr>
          <a:lstStyle/>
          <a:p>
            <a:pPr algn="ctr"/>
            <a:r>
              <a:rPr lang="de-DE" sz="2400" i="0" dirty="0">
                <a:effectLst/>
                <a:latin typeface="MySans"/>
              </a:rPr>
              <a:t>Inklusive Kindertagesstätte „Lummerland“</a:t>
            </a:r>
          </a:p>
          <a:p>
            <a:pPr algn="ctr"/>
            <a:r>
              <a:rPr lang="de-DE" sz="2400" dirty="0">
                <a:latin typeface="MySans"/>
              </a:rPr>
              <a:t>Überruhr</a:t>
            </a:r>
            <a:endParaRPr lang="de-DE" sz="2400" i="0" dirty="0">
              <a:effectLst/>
              <a:latin typeface="MySans"/>
            </a:endParaRPr>
          </a:p>
          <a:p>
            <a:pPr algn="ctr"/>
            <a:r>
              <a:rPr lang="de-DE" sz="2400" i="0" dirty="0">
                <a:effectLst/>
                <a:latin typeface="MySans"/>
              </a:rPr>
              <a:t>Krummecke </a:t>
            </a:r>
          </a:p>
          <a:p>
            <a:pPr algn="ctr"/>
            <a:endParaRPr lang="de-DE" sz="2400" dirty="0"/>
          </a:p>
          <a:p>
            <a:pPr algn="ctr"/>
            <a:r>
              <a:rPr lang="de-DE" sz="2400" dirty="0"/>
              <a:t>2 Kurse (20 Kinder)</a:t>
            </a:r>
          </a:p>
        </p:txBody>
      </p:sp>
      <p:sp>
        <p:nvSpPr>
          <p:cNvPr id="11" name="Textfeld 10">
            <a:extLst>
              <a:ext uri="{FF2B5EF4-FFF2-40B4-BE49-F238E27FC236}">
                <a16:creationId xmlns:a16="http://schemas.microsoft.com/office/drawing/2014/main" id="{2EC00342-E5F0-62EA-FCC3-87F4ABA81263}"/>
              </a:ext>
            </a:extLst>
          </p:cNvPr>
          <p:cNvSpPr txBox="1"/>
          <p:nvPr/>
        </p:nvSpPr>
        <p:spPr>
          <a:xfrm>
            <a:off x="6915151" y="3495675"/>
            <a:ext cx="4067175" cy="2308324"/>
          </a:xfrm>
          <a:prstGeom prst="rect">
            <a:avLst/>
          </a:prstGeom>
          <a:noFill/>
        </p:spPr>
        <p:txBody>
          <a:bodyPr wrap="square" rtlCol="0">
            <a:spAutoFit/>
          </a:bodyPr>
          <a:lstStyle/>
          <a:p>
            <a:pPr algn="ctr"/>
            <a:r>
              <a:rPr lang="de-DE" sz="2400" i="0" dirty="0">
                <a:effectLst/>
                <a:latin typeface="MySans"/>
              </a:rPr>
              <a:t>Evangelische Kindertagesstätte „Vogelweide“</a:t>
            </a:r>
          </a:p>
          <a:p>
            <a:pPr algn="ctr"/>
            <a:r>
              <a:rPr lang="de-DE" sz="2400" dirty="0">
                <a:latin typeface="MySans"/>
              </a:rPr>
              <a:t>Freisenbruch</a:t>
            </a:r>
            <a:endParaRPr lang="de-DE" sz="2400" i="0" dirty="0">
              <a:effectLst/>
              <a:latin typeface="MySans"/>
            </a:endParaRPr>
          </a:p>
          <a:p>
            <a:pPr algn="ctr"/>
            <a:r>
              <a:rPr lang="de-DE" sz="2400" i="0" dirty="0">
                <a:effectLst/>
                <a:latin typeface="MySans"/>
              </a:rPr>
              <a:t>Von-der-Vogelweide-Straße</a:t>
            </a:r>
          </a:p>
          <a:p>
            <a:pPr algn="ctr"/>
            <a:endParaRPr lang="de-DE" sz="2400" dirty="0"/>
          </a:p>
          <a:p>
            <a:pPr algn="ctr"/>
            <a:r>
              <a:rPr lang="de-DE" sz="2400" dirty="0"/>
              <a:t>2 Kurse (20 Kinder)</a:t>
            </a:r>
          </a:p>
        </p:txBody>
      </p:sp>
      <p:pic>
        <p:nvPicPr>
          <p:cNvPr id="4" name="Grafik 3">
            <a:extLst>
              <a:ext uri="{FF2B5EF4-FFF2-40B4-BE49-F238E27FC236}">
                <a16:creationId xmlns:a16="http://schemas.microsoft.com/office/drawing/2014/main" id="{9FB1D5CD-FAAC-C3AE-945E-2453F21234AD}"/>
              </a:ext>
            </a:extLst>
          </p:cNvPr>
          <p:cNvPicPr>
            <a:picLocks noChangeAspect="1"/>
          </p:cNvPicPr>
          <p:nvPr/>
        </p:nvPicPr>
        <p:blipFill>
          <a:blip r:embed="rId3"/>
          <a:stretch>
            <a:fillRect/>
          </a:stretch>
        </p:blipFill>
        <p:spPr>
          <a:xfrm>
            <a:off x="2186869" y="2102574"/>
            <a:ext cx="2686425" cy="895475"/>
          </a:xfrm>
          <a:prstGeom prst="rect">
            <a:avLst/>
          </a:prstGeom>
        </p:spPr>
      </p:pic>
      <p:pic>
        <p:nvPicPr>
          <p:cNvPr id="6" name="Grafik 5">
            <a:extLst>
              <a:ext uri="{FF2B5EF4-FFF2-40B4-BE49-F238E27FC236}">
                <a16:creationId xmlns:a16="http://schemas.microsoft.com/office/drawing/2014/main" id="{132E44BB-4C5A-F2D1-DDC9-689779F90A51}"/>
              </a:ext>
            </a:extLst>
          </p:cNvPr>
          <p:cNvPicPr>
            <a:picLocks noChangeAspect="1"/>
          </p:cNvPicPr>
          <p:nvPr/>
        </p:nvPicPr>
        <p:blipFill>
          <a:blip r:embed="rId3"/>
          <a:stretch>
            <a:fillRect/>
          </a:stretch>
        </p:blipFill>
        <p:spPr>
          <a:xfrm>
            <a:off x="7554576" y="2102574"/>
            <a:ext cx="2686425" cy="895475"/>
          </a:xfrm>
          <a:prstGeom prst="rect">
            <a:avLst/>
          </a:prstGeom>
        </p:spPr>
      </p:pic>
    </p:spTree>
    <p:extLst>
      <p:ext uri="{BB962C8B-B14F-4D97-AF65-F5344CB8AC3E}">
        <p14:creationId xmlns:p14="http://schemas.microsoft.com/office/powerpoint/2010/main" val="105946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1.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753789" y="1010156"/>
            <a:ext cx="7637736" cy="3477875"/>
          </a:xfrm>
          <a:prstGeom prst="rect">
            <a:avLst/>
          </a:prstGeom>
          <a:noFill/>
        </p:spPr>
        <p:txBody>
          <a:bodyPr wrap="square" rtlCol="0">
            <a:spAutoFit/>
          </a:bodyPr>
          <a:lstStyle/>
          <a:p>
            <a:pPr algn="just"/>
            <a:r>
              <a:rPr lang="de-DE" sz="2000" dirty="0"/>
              <a:t>Ich möchte euch von </a:t>
            </a:r>
            <a:r>
              <a:rPr lang="de-DE" sz="2000" dirty="0" err="1"/>
              <a:t>Ulv</a:t>
            </a:r>
            <a:r>
              <a:rPr lang="de-DE" sz="2000" dirty="0"/>
              <a:t> erzählen. </a:t>
            </a:r>
            <a:r>
              <a:rPr lang="de-DE" sz="2000" dirty="0" err="1"/>
              <a:t>Ulv</a:t>
            </a:r>
            <a:r>
              <a:rPr lang="de-DE" sz="2000" dirty="0"/>
              <a:t> ist ein Wolf und er lebt im Wald. Dort hat er viele Freunde. All die anderen Tiere teilen sich den Wald und sind dort gemeinsam zu Hause. </a:t>
            </a:r>
            <a:r>
              <a:rPr lang="de-DE" sz="2000" b="1" dirty="0"/>
              <a:t>Welche Tiere leben noch im Wald?</a:t>
            </a:r>
          </a:p>
          <a:p>
            <a:pPr algn="just"/>
            <a:endParaRPr lang="de-DE" sz="2000" dirty="0"/>
          </a:p>
          <a:p>
            <a:pPr algn="just"/>
            <a:r>
              <a:rPr lang="de-DE" sz="2000" dirty="0" err="1"/>
              <a:t>Ulv</a:t>
            </a:r>
            <a:r>
              <a:rPr lang="de-DE" sz="2000" dirty="0"/>
              <a:t> liebt es mit den anderen Tieren zu spielen und schnell zu rennen. </a:t>
            </a:r>
            <a:r>
              <a:rPr lang="de-DE" sz="2000" b="1" dirty="0"/>
              <a:t>Welche</a:t>
            </a:r>
            <a:r>
              <a:rPr lang="de-DE" sz="2000" dirty="0"/>
              <a:t> </a:t>
            </a:r>
            <a:r>
              <a:rPr lang="de-DE" sz="2000" b="1" dirty="0"/>
              <a:t>Tiere sind eigentlich besonders schnell?</a:t>
            </a:r>
          </a:p>
          <a:p>
            <a:pPr algn="just"/>
            <a:endParaRPr lang="de-DE" sz="2000" b="1" dirty="0"/>
          </a:p>
          <a:p>
            <a:pPr algn="just"/>
            <a:r>
              <a:rPr lang="de-DE" sz="2000" dirty="0"/>
              <a:t>Nicht alle Tiere bewegen sich gleich. </a:t>
            </a:r>
            <a:r>
              <a:rPr lang="de-DE" sz="2000" dirty="0" err="1"/>
              <a:t>Ulv</a:t>
            </a:r>
            <a:r>
              <a:rPr lang="de-DE" sz="2000" dirty="0"/>
              <a:t> staunt immer wieder über den Frosch. Der läuft gar nicht richtig sondern hüpft. </a:t>
            </a:r>
            <a:r>
              <a:rPr lang="de-DE" sz="2000" dirty="0" err="1"/>
              <a:t>Ulv</a:t>
            </a:r>
            <a:r>
              <a:rPr lang="de-DE" sz="2000" dirty="0"/>
              <a:t> findet das urkomisch. „Stellt euch mal vor, ich würde hüpfen und der Frosch müsste so laufen wie ich!“ sagt </a:t>
            </a:r>
            <a:r>
              <a:rPr lang="de-DE" sz="2000" dirty="0" err="1"/>
              <a:t>Ulv</a:t>
            </a:r>
            <a:r>
              <a:rPr lang="de-DE" sz="2000" dirty="0"/>
              <a:t> und alle Tiere lachen.</a:t>
            </a:r>
          </a:p>
        </p:txBody>
      </p:sp>
      <p:sp>
        <p:nvSpPr>
          <p:cNvPr id="3" name="Textfeld 2">
            <a:extLst>
              <a:ext uri="{FF2B5EF4-FFF2-40B4-BE49-F238E27FC236}">
                <a16:creationId xmlns:a16="http://schemas.microsoft.com/office/drawing/2014/main" id="{8ED49434-C4A3-449F-049C-17D4A4806C24}"/>
              </a:ext>
            </a:extLst>
          </p:cNvPr>
          <p:cNvSpPr txBox="1"/>
          <p:nvPr/>
        </p:nvSpPr>
        <p:spPr>
          <a:xfrm>
            <a:off x="8937405" y="300013"/>
            <a:ext cx="2676525" cy="2893100"/>
          </a:xfrm>
          <a:custGeom>
            <a:avLst/>
            <a:gdLst>
              <a:gd name="connsiteX0" fmla="*/ 0 w 2676525"/>
              <a:gd name="connsiteY0" fmla="*/ 0 h 2893100"/>
              <a:gd name="connsiteX1" fmla="*/ 642366 w 2676525"/>
              <a:gd name="connsiteY1" fmla="*/ 0 h 2893100"/>
              <a:gd name="connsiteX2" fmla="*/ 1231202 w 2676525"/>
              <a:gd name="connsiteY2" fmla="*/ 0 h 2893100"/>
              <a:gd name="connsiteX3" fmla="*/ 1953863 w 2676525"/>
              <a:gd name="connsiteY3" fmla="*/ 0 h 2893100"/>
              <a:gd name="connsiteX4" fmla="*/ 2676525 w 2676525"/>
              <a:gd name="connsiteY4" fmla="*/ 0 h 2893100"/>
              <a:gd name="connsiteX5" fmla="*/ 2676525 w 2676525"/>
              <a:gd name="connsiteY5" fmla="*/ 549689 h 2893100"/>
              <a:gd name="connsiteX6" fmla="*/ 2676525 w 2676525"/>
              <a:gd name="connsiteY6" fmla="*/ 1070447 h 2893100"/>
              <a:gd name="connsiteX7" fmla="*/ 2676525 w 2676525"/>
              <a:gd name="connsiteY7" fmla="*/ 1649067 h 2893100"/>
              <a:gd name="connsiteX8" fmla="*/ 2676525 w 2676525"/>
              <a:gd name="connsiteY8" fmla="*/ 2227687 h 2893100"/>
              <a:gd name="connsiteX9" fmla="*/ 2676525 w 2676525"/>
              <a:gd name="connsiteY9" fmla="*/ 2893100 h 2893100"/>
              <a:gd name="connsiteX10" fmla="*/ 2060924 w 2676525"/>
              <a:gd name="connsiteY10" fmla="*/ 2893100 h 2893100"/>
              <a:gd name="connsiteX11" fmla="*/ 1391793 w 2676525"/>
              <a:gd name="connsiteY11" fmla="*/ 2893100 h 2893100"/>
              <a:gd name="connsiteX12" fmla="*/ 749427 w 2676525"/>
              <a:gd name="connsiteY12" fmla="*/ 2893100 h 2893100"/>
              <a:gd name="connsiteX13" fmla="*/ 0 w 2676525"/>
              <a:gd name="connsiteY13" fmla="*/ 2893100 h 2893100"/>
              <a:gd name="connsiteX14" fmla="*/ 0 w 2676525"/>
              <a:gd name="connsiteY14" fmla="*/ 2256618 h 2893100"/>
              <a:gd name="connsiteX15" fmla="*/ 0 w 2676525"/>
              <a:gd name="connsiteY15" fmla="*/ 1620136 h 2893100"/>
              <a:gd name="connsiteX16" fmla="*/ 0 w 2676525"/>
              <a:gd name="connsiteY16" fmla="*/ 1041516 h 2893100"/>
              <a:gd name="connsiteX17" fmla="*/ 0 w 2676525"/>
              <a:gd name="connsiteY17" fmla="*/ 0 h 289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6525" h="2893100"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702592" y="214072"/>
                  <a:pt x="2695737" y="424014"/>
                  <a:pt x="2676525" y="549689"/>
                </a:cubicBezTo>
                <a:cubicBezTo>
                  <a:pt x="2657313" y="675364"/>
                  <a:pt x="2657391" y="951417"/>
                  <a:pt x="2676525" y="1070447"/>
                </a:cubicBezTo>
                <a:cubicBezTo>
                  <a:pt x="2695659" y="1189477"/>
                  <a:pt x="2699957" y="1426044"/>
                  <a:pt x="2676525" y="1649067"/>
                </a:cubicBezTo>
                <a:cubicBezTo>
                  <a:pt x="2653093" y="1872090"/>
                  <a:pt x="2652481" y="2052010"/>
                  <a:pt x="2676525" y="2227687"/>
                </a:cubicBezTo>
                <a:cubicBezTo>
                  <a:pt x="2700569" y="2403364"/>
                  <a:pt x="2652267" y="2588382"/>
                  <a:pt x="2676525" y="2893100"/>
                </a:cubicBezTo>
                <a:cubicBezTo>
                  <a:pt x="2368807" y="2905009"/>
                  <a:pt x="2295388" y="2876929"/>
                  <a:pt x="2060924" y="2893100"/>
                </a:cubicBezTo>
                <a:cubicBezTo>
                  <a:pt x="1826460" y="2909271"/>
                  <a:pt x="1724167" y="2917289"/>
                  <a:pt x="1391793" y="2893100"/>
                </a:cubicBezTo>
                <a:cubicBezTo>
                  <a:pt x="1059419" y="2868911"/>
                  <a:pt x="892576" y="2861053"/>
                  <a:pt x="749427" y="2893100"/>
                </a:cubicBezTo>
                <a:cubicBezTo>
                  <a:pt x="606278" y="2925147"/>
                  <a:pt x="193105" y="2901224"/>
                  <a:pt x="0" y="2893100"/>
                </a:cubicBezTo>
                <a:cubicBezTo>
                  <a:pt x="-19157" y="2579554"/>
                  <a:pt x="-12149" y="2400504"/>
                  <a:pt x="0" y="2256618"/>
                </a:cubicBezTo>
                <a:cubicBezTo>
                  <a:pt x="12149" y="2112732"/>
                  <a:pt x="6614" y="1857344"/>
                  <a:pt x="0" y="1620136"/>
                </a:cubicBezTo>
                <a:cubicBezTo>
                  <a:pt x="-6614" y="1382928"/>
                  <a:pt x="14901" y="1209730"/>
                  <a:pt x="0" y="1041516"/>
                </a:cubicBezTo>
                <a:cubicBezTo>
                  <a:pt x="-14901" y="873302"/>
                  <a:pt x="-9685" y="244443"/>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Tierwürfel</a:t>
            </a:r>
          </a:p>
          <a:p>
            <a:endParaRPr lang="de-DE" sz="1400" i="1" dirty="0"/>
          </a:p>
          <a:p>
            <a:r>
              <a:rPr lang="de-DE" sz="1400" i="1" dirty="0"/>
              <a:t>Wir bewegen uns wie die Tiere.</a:t>
            </a:r>
          </a:p>
          <a:p>
            <a:endParaRPr lang="de-DE" sz="1400" i="1" dirty="0"/>
          </a:p>
          <a:p>
            <a:r>
              <a:rPr lang="de-DE" sz="1400" i="1" dirty="0"/>
              <a:t>Tierwürfel mit 10 Tieren:</a:t>
            </a:r>
          </a:p>
          <a:p>
            <a:endParaRPr lang="de-DE" sz="1400" i="1" dirty="0"/>
          </a:p>
          <a:p>
            <a:r>
              <a:rPr lang="de-DE" sz="1400" i="1" dirty="0"/>
              <a:t>Pferd, Krabbe, </a:t>
            </a:r>
            <a:r>
              <a:rPr lang="de-DE" sz="1400" i="1" dirty="0" err="1"/>
              <a:t>Känguruh</a:t>
            </a:r>
            <a:r>
              <a:rPr lang="de-DE" sz="1400" i="1" dirty="0"/>
              <a:t>, Frosch, Storch etc.</a:t>
            </a:r>
          </a:p>
          <a:p>
            <a:endParaRPr lang="de-DE" sz="1400" i="1" dirty="0"/>
          </a:p>
          <a:p>
            <a:r>
              <a:rPr lang="de-DE" sz="1400" i="1" dirty="0"/>
              <a:t>Jedes Kind darf einmal würfeln. Am Ende kontrollieren wir, welches Tier noch nicht gewürfelt wurde</a:t>
            </a:r>
          </a:p>
        </p:txBody>
      </p:sp>
      <p:sp>
        <p:nvSpPr>
          <p:cNvPr id="4" name="Textfeld 3">
            <a:extLst>
              <a:ext uri="{FF2B5EF4-FFF2-40B4-BE49-F238E27FC236}">
                <a16:creationId xmlns:a16="http://schemas.microsoft.com/office/drawing/2014/main" id="{FD070A3C-A6F3-C769-1BF1-34D24E57103D}"/>
              </a:ext>
            </a:extLst>
          </p:cNvPr>
          <p:cNvSpPr txBox="1"/>
          <p:nvPr/>
        </p:nvSpPr>
        <p:spPr>
          <a:xfrm>
            <a:off x="8937405" y="3664888"/>
            <a:ext cx="2676525" cy="1600438"/>
          </a:xfrm>
          <a:custGeom>
            <a:avLst/>
            <a:gdLst>
              <a:gd name="connsiteX0" fmla="*/ 0 w 2676525"/>
              <a:gd name="connsiteY0" fmla="*/ 0 h 1600438"/>
              <a:gd name="connsiteX1" fmla="*/ 642366 w 2676525"/>
              <a:gd name="connsiteY1" fmla="*/ 0 h 1600438"/>
              <a:gd name="connsiteX2" fmla="*/ 1231202 w 2676525"/>
              <a:gd name="connsiteY2" fmla="*/ 0 h 1600438"/>
              <a:gd name="connsiteX3" fmla="*/ 1953863 w 2676525"/>
              <a:gd name="connsiteY3" fmla="*/ 0 h 1600438"/>
              <a:gd name="connsiteX4" fmla="*/ 2676525 w 2676525"/>
              <a:gd name="connsiteY4" fmla="*/ 0 h 1600438"/>
              <a:gd name="connsiteX5" fmla="*/ 2676525 w 2676525"/>
              <a:gd name="connsiteY5" fmla="*/ 517475 h 1600438"/>
              <a:gd name="connsiteX6" fmla="*/ 2676525 w 2676525"/>
              <a:gd name="connsiteY6" fmla="*/ 1018946 h 1600438"/>
              <a:gd name="connsiteX7" fmla="*/ 2676525 w 2676525"/>
              <a:gd name="connsiteY7" fmla="*/ 1600438 h 1600438"/>
              <a:gd name="connsiteX8" fmla="*/ 2007394 w 2676525"/>
              <a:gd name="connsiteY8" fmla="*/ 1600438 h 1600438"/>
              <a:gd name="connsiteX9" fmla="*/ 1418558 w 2676525"/>
              <a:gd name="connsiteY9" fmla="*/ 1600438 h 1600438"/>
              <a:gd name="connsiteX10" fmla="*/ 749427 w 2676525"/>
              <a:gd name="connsiteY10" fmla="*/ 1600438 h 1600438"/>
              <a:gd name="connsiteX11" fmla="*/ 0 w 2676525"/>
              <a:gd name="connsiteY11" fmla="*/ 1600438 h 1600438"/>
              <a:gd name="connsiteX12" fmla="*/ 0 w 2676525"/>
              <a:gd name="connsiteY12" fmla="*/ 1082963 h 1600438"/>
              <a:gd name="connsiteX13" fmla="*/ 0 w 2676525"/>
              <a:gd name="connsiteY13" fmla="*/ 565488 h 1600438"/>
              <a:gd name="connsiteX14" fmla="*/ 0 w 2676525"/>
              <a:gd name="connsiteY14"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6525" h="1600438"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81871" y="134029"/>
                  <a:pt x="2667361" y="394364"/>
                  <a:pt x="2676525" y="517475"/>
                </a:cubicBezTo>
                <a:cubicBezTo>
                  <a:pt x="2685689" y="640586"/>
                  <a:pt x="2670984" y="849335"/>
                  <a:pt x="2676525" y="1018946"/>
                </a:cubicBezTo>
                <a:cubicBezTo>
                  <a:pt x="2682066" y="1188557"/>
                  <a:pt x="2696486" y="1368676"/>
                  <a:pt x="2676525" y="1600438"/>
                </a:cubicBezTo>
                <a:cubicBezTo>
                  <a:pt x="2440835" y="1599896"/>
                  <a:pt x="2259717" y="1596784"/>
                  <a:pt x="2007394" y="1600438"/>
                </a:cubicBezTo>
                <a:cubicBezTo>
                  <a:pt x="1755071" y="1604092"/>
                  <a:pt x="1677186" y="1571552"/>
                  <a:pt x="1418558" y="1600438"/>
                </a:cubicBezTo>
                <a:cubicBezTo>
                  <a:pt x="1159930" y="1629324"/>
                  <a:pt x="977474" y="1614078"/>
                  <a:pt x="749427" y="1600438"/>
                </a:cubicBezTo>
                <a:cubicBezTo>
                  <a:pt x="521380" y="1586798"/>
                  <a:pt x="340313" y="1626569"/>
                  <a:pt x="0" y="1600438"/>
                </a:cubicBezTo>
                <a:cubicBezTo>
                  <a:pt x="6399" y="1359222"/>
                  <a:pt x="16324" y="1227144"/>
                  <a:pt x="0" y="1082963"/>
                </a:cubicBezTo>
                <a:cubicBezTo>
                  <a:pt x="-16324" y="938782"/>
                  <a:pt x="14800" y="817839"/>
                  <a:pt x="0" y="565488"/>
                </a:cubicBezTo>
                <a:cubicBezTo>
                  <a:pt x="-14800" y="313138"/>
                  <a:pt x="-4503" y="162374"/>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Tierfangen</a:t>
            </a:r>
          </a:p>
          <a:p>
            <a:endParaRPr lang="de-DE" sz="1400" i="1" dirty="0"/>
          </a:p>
          <a:p>
            <a:r>
              <a:rPr lang="de-DE" sz="1400" i="1" dirty="0"/>
              <a:t>Ein Fänger wird gewählt, dieser darf ein Tier bestimmen. </a:t>
            </a:r>
          </a:p>
          <a:p>
            <a:endParaRPr lang="de-DE" sz="1400" i="1" dirty="0"/>
          </a:p>
          <a:p>
            <a:r>
              <a:rPr lang="de-DE" sz="1400" i="1" dirty="0"/>
              <a:t>Alle Kinder müssen sich bewegen, wie das vorgegebene Tier</a:t>
            </a:r>
          </a:p>
        </p:txBody>
      </p:sp>
    </p:spTree>
    <p:extLst>
      <p:ext uri="{BB962C8B-B14F-4D97-AF65-F5344CB8AC3E}">
        <p14:creationId xmlns:p14="http://schemas.microsoft.com/office/powerpoint/2010/main" val="29328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12" name="Grafik 11">
            <a:extLst>
              <a:ext uri="{FF2B5EF4-FFF2-40B4-BE49-F238E27FC236}">
                <a16:creationId xmlns:a16="http://schemas.microsoft.com/office/drawing/2014/main" id="{8E634936-61E4-7FAF-4ED7-E92A87268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13449" y="-857201"/>
            <a:ext cx="5365101" cy="7580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07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2.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773453" y="836941"/>
            <a:ext cx="7637736" cy="4524315"/>
          </a:xfrm>
          <a:prstGeom prst="rect">
            <a:avLst/>
          </a:prstGeom>
          <a:noFill/>
        </p:spPr>
        <p:txBody>
          <a:bodyPr wrap="square" rtlCol="0">
            <a:spAutoFit/>
          </a:bodyPr>
          <a:lstStyle/>
          <a:p>
            <a:pPr algn="just"/>
            <a:r>
              <a:rPr lang="de-DE" dirty="0"/>
              <a:t>Alle Tiere sitzen zusammen auf dem großen Versammlungsfelsen. Doch was ist passiert? Da, ein Neuling! Eine kleine Maus. „Mein Name ist Mischa. Ich bin neu hier im Wald, weil ich bisher bei den Menschen in einem Stall gelebt habe.“ Alle Tiere hören gespannt zu. Noch nie haben sie von einem Tier gehört, was mit den Menschen zusammenlebt. „Naja“ erzählt Mischa. „So richtig wussten die Menschen ja gar nicht, dass ich da war“ und grinst. Doch mit dem nächsten Atemzug versteinert seine Mine. „Was ist los? Was ist denn passiert? Warum bist du denn jetzt hier bei uns und nicht mehr bei den Menschen? Die anderen Tiere waren neugierig und wollen alles über Mischas Reise wissen. Mischa erzählt weiter: „Ich musste mir ein neues zu Hause suchen, die Menschen hatten schon einen Hund, aber dann kam eine Katze dazu!“ </a:t>
            </a:r>
            <a:r>
              <a:rPr lang="de-DE" dirty="0" err="1"/>
              <a:t>Ulv</a:t>
            </a:r>
            <a:r>
              <a:rPr lang="de-DE" dirty="0"/>
              <a:t> schlug die Pfoten vor dem Gesicht zusammen. Der Hase lies seine Löffel fallen und der Uhu verdrehte die Augen, dass er fast von seinem Ast fiel. „Hund, Katze und Maus in einem Haus, das funktioniert nicht.“ resümierte Mischa das Ende seiner Geschichte. </a:t>
            </a:r>
            <a:r>
              <a:rPr lang="de-DE" b="1" dirty="0"/>
              <a:t>Welche Tiere leben noch beim Menschen? Welche Tiere leben bei euch zu Hause?</a:t>
            </a:r>
          </a:p>
        </p:txBody>
      </p:sp>
      <p:sp>
        <p:nvSpPr>
          <p:cNvPr id="3" name="Textfeld 2">
            <a:extLst>
              <a:ext uri="{FF2B5EF4-FFF2-40B4-BE49-F238E27FC236}">
                <a16:creationId xmlns:a16="http://schemas.microsoft.com/office/drawing/2014/main" id="{8ED49434-C4A3-449F-049C-17D4A4806C24}"/>
              </a:ext>
            </a:extLst>
          </p:cNvPr>
          <p:cNvSpPr txBox="1"/>
          <p:nvPr/>
        </p:nvSpPr>
        <p:spPr>
          <a:xfrm>
            <a:off x="8585189" y="51416"/>
            <a:ext cx="2676525" cy="3323987"/>
          </a:xfrm>
          <a:custGeom>
            <a:avLst/>
            <a:gdLst>
              <a:gd name="connsiteX0" fmla="*/ 0 w 2676525"/>
              <a:gd name="connsiteY0" fmla="*/ 0 h 3323987"/>
              <a:gd name="connsiteX1" fmla="*/ 642366 w 2676525"/>
              <a:gd name="connsiteY1" fmla="*/ 0 h 3323987"/>
              <a:gd name="connsiteX2" fmla="*/ 1231202 w 2676525"/>
              <a:gd name="connsiteY2" fmla="*/ 0 h 3323987"/>
              <a:gd name="connsiteX3" fmla="*/ 1953863 w 2676525"/>
              <a:gd name="connsiteY3" fmla="*/ 0 h 3323987"/>
              <a:gd name="connsiteX4" fmla="*/ 2676525 w 2676525"/>
              <a:gd name="connsiteY4" fmla="*/ 0 h 3323987"/>
              <a:gd name="connsiteX5" fmla="*/ 2676525 w 2676525"/>
              <a:gd name="connsiteY5" fmla="*/ 631558 h 3323987"/>
              <a:gd name="connsiteX6" fmla="*/ 2676525 w 2676525"/>
              <a:gd name="connsiteY6" fmla="*/ 1229875 h 3323987"/>
              <a:gd name="connsiteX7" fmla="*/ 2676525 w 2676525"/>
              <a:gd name="connsiteY7" fmla="*/ 1894673 h 3323987"/>
              <a:gd name="connsiteX8" fmla="*/ 2676525 w 2676525"/>
              <a:gd name="connsiteY8" fmla="*/ 2559470 h 3323987"/>
              <a:gd name="connsiteX9" fmla="*/ 2676525 w 2676525"/>
              <a:gd name="connsiteY9" fmla="*/ 3323987 h 3323987"/>
              <a:gd name="connsiteX10" fmla="*/ 2060924 w 2676525"/>
              <a:gd name="connsiteY10" fmla="*/ 3323987 h 3323987"/>
              <a:gd name="connsiteX11" fmla="*/ 1391793 w 2676525"/>
              <a:gd name="connsiteY11" fmla="*/ 3323987 h 3323987"/>
              <a:gd name="connsiteX12" fmla="*/ 749427 w 2676525"/>
              <a:gd name="connsiteY12" fmla="*/ 3323987 h 3323987"/>
              <a:gd name="connsiteX13" fmla="*/ 0 w 2676525"/>
              <a:gd name="connsiteY13" fmla="*/ 3323987 h 3323987"/>
              <a:gd name="connsiteX14" fmla="*/ 0 w 2676525"/>
              <a:gd name="connsiteY14" fmla="*/ 2592710 h 3323987"/>
              <a:gd name="connsiteX15" fmla="*/ 0 w 2676525"/>
              <a:gd name="connsiteY15" fmla="*/ 1861433 h 3323987"/>
              <a:gd name="connsiteX16" fmla="*/ 0 w 2676525"/>
              <a:gd name="connsiteY16" fmla="*/ 1196635 h 3323987"/>
              <a:gd name="connsiteX17" fmla="*/ 0 w 2676525"/>
              <a:gd name="connsiteY17" fmla="*/ 0 h 33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6525" h="3323987"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97945" y="269156"/>
                  <a:pt x="2684518" y="482615"/>
                  <a:pt x="2676525" y="631558"/>
                </a:cubicBezTo>
                <a:cubicBezTo>
                  <a:pt x="2668532" y="780501"/>
                  <a:pt x="2653864" y="1010782"/>
                  <a:pt x="2676525" y="1229875"/>
                </a:cubicBezTo>
                <a:cubicBezTo>
                  <a:pt x="2699186" y="1448968"/>
                  <a:pt x="2700469" y="1672629"/>
                  <a:pt x="2676525" y="1894673"/>
                </a:cubicBezTo>
                <a:cubicBezTo>
                  <a:pt x="2652581" y="2116717"/>
                  <a:pt x="2664523" y="2297819"/>
                  <a:pt x="2676525" y="2559470"/>
                </a:cubicBezTo>
                <a:cubicBezTo>
                  <a:pt x="2688527" y="2821121"/>
                  <a:pt x="2668339" y="3114960"/>
                  <a:pt x="2676525" y="3323987"/>
                </a:cubicBezTo>
                <a:cubicBezTo>
                  <a:pt x="2368807" y="3335896"/>
                  <a:pt x="2295388" y="3307816"/>
                  <a:pt x="2060924" y="3323987"/>
                </a:cubicBezTo>
                <a:cubicBezTo>
                  <a:pt x="1826460" y="3340158"/>
                  <a:pt x="1724167" y="3348176"/>
                  <a:pt x="1391793" y="3323987"/>
                </a:cubicBezTo>
                <a:cubicBezTo>
                  <a:pt x="1059419" y="3299798"/>
                  <a:pt x="892576" y="3291940"/>
                  <a:pt x="749427" y="3323987"/>
                </a:cubicBezTo>
                <a:cubicBezTo>
                  <a:pt x="606278" y="3356034"/>
                  <a:pt x="193105" y="3332111"/>
                  <a:pt x="0" y="3323987"/>
                </a:cubicBezTo>
                <a:cubicBezTo>
                  <a:pt x="-8848" y="3081090"/>
                  <a:pt x="2554" y="2794099"/>
                  <a:pt x="0" y="2592710"/>
                </a:cubicBezTo>
                <a:cubicBezTo>
                  <a:pt x="-2554" y="2391321"/>
                  <a:pt x="21803" y="2110934"/>
                  <a:pt x="0" y="1861433"/>
                </a:cubicBezTo>
                <a:cubicBezTo>
                  <a:pt x="-21803" y="1611932"/>
                  <a:pt x="-22397" y="1345207"/>
                  <a:pt x="0" y="1196635"/>
                </a:cubicBezTo>
                <a:cubicBezTo>
                  <a:pt x="22397" y="1048063"/>
                  <a:pt x="41064" y="372131"/>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Hund, Katze, Maus</a:t>
            </a:r>
          </a:p>
          <a:p>
            <a:endParaRPr lang="de-DE" sz="1400" i="1" dirty="0"/>
          </a:p>
          <a:p>
            <a:r>
              <a:rPr lang="de-DE" sz="1400" i="1" dirty="0"/>
              <a:t>Die Kinder stellen sich über ein Seil</a:t>
            </a:r>
          </a:p>
          <a:p>
            <a:endParaRPr lang="de-DE" sz="1400" i="1" dirty="0"/>
          </a:p>
          <a:p>
            <a:r>
              <a:rPr lang="de-DE" sz="1400" i="1" dirty="0"/>
              <a:t>Ein Fuß links und ein Fuß rechts vom Seil ist die Position „Maus“</a:t>
            </a:r>
          </a:p>
          <a:p>
            <a:r>
              <a:rPr lang="de-DE" sz="1400" i="1" dirty="0"/>
              <a:t>Ruft der Übungsleiter „Hund“ springen alle Kinder auf die linke Seite des Seils, Bei „Katze“ auf die rechte Seite</a:t>
            </a:r>
          </a:p>
          <a:p>
            <a:endParaRPr lang="de-DE" sz="1400" i="1" dirty="0"/>
          </a:p>
          <a:p>
            <a:r>
              <a:rPr lang="de-DE" sz="1400" i="1" dirty="0"/>
              <a:t>Variationen: mehrere Begriffe am Stück, Wettkampf mit Ausscheiden, Innerer Schiedsrichter</a:t>
            </a:r>
          </a:p>
        </p:txBody>
      </p:sp>
      <p:sp>
        <p:nvSpPr>
          <p:cNvPr id="4" name="Textfeld 3">
            <a:extLst>
              <a:ext uri="{FF2B5EF4-FFF2-40B4-BE49-F238E27FC236}">
                <a16:creationId xmlns:a16="http://schemas.microsoft.com/office/drawing/2014/main" id="{FD070A3C-A6F3-C769-1BF1-34D24E57103D}"/>
              </a:ext>
            </a:extLst>
          </p:cNvPr>
          <p:cNvSpPr txBox="1"/>
          <p:nvPr/>
        </p:nvSpPr>
        <p:spPr>
          <a:xfrm>
            <a:off x="9399520" y="3548480"/>
            <a:ext cx="2676525" cy="2246769"/>
          </a:xfrm>
          <a:custGeom>
            <a:avLst/>
            <a:gdLst>
              <a:gd name="connsiteX0" fmla="*/ 0 w 2676525"/>
              <a:gd name="connsiteY0" fmla="*/ 0 h 2246769"/>
              <a:gd name="connsiteX1" fmla="*/ 642366 w 2676525"/>
              <a:gd name="connsiteY1" fmla="*/ 0 h 2246769"/>
              <a:gd name="connsiteX2" fmla="*/ 1231202 w 2676525"/>
              <a:gd name="connsiteY2" fmla="*/ 0 h 2246769"/>
              <a:gd name="connsiteX3" fmla="*/ 1953863 w 2676525"/>
              <a:gd name="connsiteY3" fmla="*/ 0 h 2246769"/>
              <a:gd name="connsiteX4" fmla="*/ 2676525 w 2676525"/>
              <a:gd name="connsiteY4" fmla="*/ 0 h 2246769"/>
              <a:gd name="connsiteX5" fmla="*/ 2676525 w 2676525"/>
              <a:gd name="connsiteY5" fmla="*/ 539225 h 2246769"/>
              <a:gd name="connsiteX6" fmla="*/ 2676525 w 2676525"/>
              <a:gd name="connsiteY6" fmla="*/ 1055981 h 2246769"/>
              <a:gd name="connsiteX7" fmla="*/ 2676525 w 2676525"/>
              <a:gd name="connsiteY7" fmla="*/ 1617674 h 2246769"/>
              <a:gd name="connsiteX8" fmla="*/ 2676525 w 2676525"/>
              <a:gd name="connsiteY8" fmla="*/ 2246769 h 2246769"/>
              <a:gd name="connsiteX9" fmla="*/ 2060924 w 2676525"/>
              <a:gd name="connsiteY9" fmla="*/ 2246769 h 2246769"/>
              <a:gd name="connsiteX10" fmla="*/ 1391793 w 2676525"/>
              <a:gd name="connsiteY10" fmla="*/ 2246769 h 2246769"/>
              <a:gd name="connsiteX11" fmla="*/ 722662 w 2676525"/>
              <a:gd name="connsiteY11" fmla="*/ 2246769 h 2246769"/>
              <a:gd name="connsiteX12" fmla="*/ 0 w 2676525"/>
              <a:gd name="connsiteY12" fmla="*/ 2246769 h 2246769"/>
              <a:gd name="connsiteX13" fmla="*/ 0 w 2676525"/>
              <a:gd name="connsiteY13" fmla="*/ 1640141 h 2246769"/>
              <a:gd name="connsiteX14" fmla="*/ 0 w 2676525"/>
              <a:gd name="connsiteY14" fmla="*/ 1033514 h 2246769"/>
              <a:gd name="connsiteX15" fmla="*/ 0 w 2676525"/>
              <a:gd name="connsiteY15"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6525" h="2246769"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69523" y="240825"/>
                  <a:pt x="2650976" y="423187"/>
                  <a:pt x="2676525" y="539225"/>
                </a:cubicBezTo>
                <a:cubicBezTo>
                  <a:pt x="2702074" y="655264"/>
                  <a:pt x="2691404" y="875129"/>
                  <a:pt x="2676525" y="1055981"/>
                </a:cubicBezTo>
                <a:cubicBezTo>
                  <a:pt x="2661646" y="1236833"/>
                  <a:pt x="2688088" y="1366998"/>
                  <a:pt x="2676525" y="1617674"/>
                </a:cubicBezTo>
                <a:cubicBezTo>
                  <a:pt x="2664962" y="1868350"/>
                  <a:pt x="2662989" y="1962326"/>
                  <a:pt x="2676525" y="2246769"/>
                </a:cubicBezTo>
                <a:cubicBezTo>
                  <a:pt x="2544750" y="2274961"/>
                  <a:pt x="2290447" y="2272317"/>
                  <a:pt x="2060924" y="2246769"/>
                </a:cubicBezTo>
                <a:cubicBezTo>
                  <a:pt x="1831401" y="2221221"/>
                  <a:pt x="1619840" y="2260409"/>
                  <a:pt x="1391793" y="2246769"/>
                </a:cubicBezTo>
                <a:cubicBezTo>
                  <a:pt x="1163746" y="2233129"/>
                  <a:pt x="1055036" y="2270958"/>
                  <a:pt x="722662" y="2246769"/>
                </a:cubicBezTo>
                <a:cubicBezTo>
                  <a:pt x="390288" y="2222580"/>
                  <a:pt x="182911" y="2235740"/>
                  <a:pt x="0" y="2246769"/>
                </a:cubicBezTo>
                <a:cubicBezTo>
                  <a:pt x="5095" y="2069828"/>
                  <a:pt x="-18948" y="1800421"/>
                  <a:pt x="0" y="1640141"/>
                </a:cubicBezTo>
                <a:cubicBezTo>
                  <a:pt x="18948" y="1479861"/>
                  <a:pt x="-29542" y="1227631"/>
                  <a:pt x="0" y="1033514"/>
                </a:cubicBezTo>
                <a:cubicBezTo>
                  <a:pt x="29542" y="839397"/>
                  <a:pt x="7497" y="422913"/>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Hundehüttenfangen</a:t>
            </a:r>
          </a:p>
          <a:p>
            <a:endParaRPr lang="de-DE" sz="1400" i="1" dirty="0"/>
          </a:p>
          <a:p>
            <a:r>
              <a:rPr lang="de-DE" sz="1400" i="1" dirty="0"/>
              <a:t>Ein Fänger </a:t>
            </a:r>
          </a:p>
          <a:p>
            <a:endParaRPr lang="de-DE" sz="1400" i="1" dirty="0"/>
          </a:p>
          <a:p>
            <a:r>
              <a:rPr lang="de-DE" sz="1400" i="1" dirty="0"/>
              <a:t>Wer gefangen wird muss die Beine breit machen und mit den Händen ein Dach über dem Kopf bilden (Hundehütte). Krabbelt ein freier Hund durch die Beine, ist er befreit.</a:t>
            </a:r>
          </a:p>
        </p:txBody>
      </p:sp>
    </p:spTree>
    <p:extLst>
      <p:ext uri="{BB962C8B-B14F-4D97-AF65-F5344CB8AC3E}">
        <p14:creationId xmlns:p14="http://schemas.microsoft.com/office/powerpoint/2010/main" val="40122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5003663" y="337671"/>
            <a:ext cx="4129088" cy="1325563"/>
          </a:xfrm>
        </p:spPr>
        <p:txBody>
          <a:bodyPr>
            <a:normAutofit/>
          </a:bodyPr>
          <a:lstStyle/>
          <a:p>
            <a:r>
              <a:rPr lang="de-DE" sz="5300" b="1" dirty="0"/>
              <a:t>Inhalt</a:t>
            </a:r>
            <a:endParaRPr lang="de-DE" b="1" dirty="0"/>
          </a:p>
        </p:txBody>
      </p:sp>
      <p:pic>
        <p:nvPicPr>
          <p:cNvPr id="11" name="Grafik 10">
            <a:extLst>
              <a:ext uri="{FF2B5EF4-FFF2-40B4-BE49-F238E27FC236}">
                <a16:creationId xmlns:a16="http://schemas.microsoft.com/office/drawing/2014/main" id="{F2D2DAD3-CA97-26C4-99FA-5E8DD08F1291}"/>
              </a:ext>
            </a:extLst>
          </p:cNvPr>
          <p:cNvPicPr>
            <a:picLocks noChangeAspect="1"/>
          </p:cNvPicPr>
          <p:nvPr/>
        </p:nvPicPr>
        <p:blipFill rotWithShape="1">
          <a:blip r:embed="rId3"/>
          <a:srcRect l="48529"/>
          <a:stretch/>
        </p:blipFill>
        <p:spPr>
          <a:xfrm>
            <a:off x="7903486" y="507661"/>
            <a:ext cx="3006251" cy="5252008"/>
          </a:xfrm>
          <a:prstGeom prst="rect">
            <a:avLst/>
          </a:prstGeom>
        </p:spPr>
      </p:pic>
      <p:sp>
        <p:nvSpPr>
          <p:cNvPr id="15" name="Textfeld 14">
            <a:extLst>
              <a:ext uri="{FF2B5EF4-FFF2-40B4-BE49-F238E27FC236}">
                <a16:creationId xmlns:a16="http://schemas.microsoft.com/office/drawing/2014/main" id="{3F627E7D-6A16-BB90-5CCD-B2CD939FD8A5}"/>
              </a:ext>
            </a:extLst>
          </p:cNvPr>
          <p:cNvSpPr txBox="1"/>
          <p:nvPr/>
        </p:nvSpPr>
        <p:spPr>
          <a:xfrm>
            <a:off x="1067336" y="1307421"/>
            <a:ext cx="7488835" cy="4524315"/>
          </a:xfrm>
          <a:prstGeom prst="rect">
            <a:avLst/>
          </a:prstGeom>
          <a:noFill/>
        </p:spPr>
        <p:txBody>
          <a:bodyPr wrap="square" rtlCol="0">
            <a:spAutoFit/>
          </a:bodyPr>
          <a:lstStyle/>
          <a:p>
            <a:pPr marL="342900" indent="-342900">
              <a:buFont typeface="+mj-lt"/>
              <a:buAutoNum type="arabicPeriod"/>
            </a:pPr>
            <a:r>
              <a:rPr lang="de-DE" sz="3600" dirty="0"/>
              <a:t>Kurzvorstellung TC Freisenbruch</a:t>
            </a:r>
          </a:p>
          <a:p>
            <a:pPr marL="342900" indent="-342900">
              <a:buFont typeface="+mj-lt"/>
              <a:buAutoNum type="arabicPeriod"/>
            </a:pPr>
            <a:r>
              <a:rPr lang="de-DE" sz="3600" dirty="0"/>
              <a:t>KiTa in Bewegung</a:t>
            </a:r>
          </a:p>
          <a:p>
            <a:pPr marL="800100" lvl="1" indent="-342900">
              <a:buFont typeface="+mj-lt"/>
              <a:buAutoNum type="arabicPeriod"/>
            </a:pPr>
            <a:r>
              <a:rPr lang="de-DE" sz="3600" dirty="0"/>
              <a:t>Idee</a:t>
            </a:r>
          </a:p>
          <a:p>
            <a:pPr marL="800100" lvl="1" indent="-342900">
              <a:buFont typeface="+mj-lt"/>
              <a:buAutoNum type="arabicPeriod"/>
            </a:pPr>
            <a:r>
              <a:rPr lang="de-DE" sz="3600" dirty="0"/>
              <a:t>Vereinsziele</a:t>
            </a:r>
          </a:p>
          <a:p>
            <a:pPr marL="800100" lvl="1" indent="-342900">
              <a:buFont typeface="+mj-lt"/>
              <a:buAutoNum type="arabicPeriod"/>
            </a:pPr>
            <a:r>
              <a:rPr lang="de-DE" sz="3600" dirty="0"/>
              <a:t>Aufbau der Einheiten</a:t>
            </a:r>
          </a:p>
          <a:p>
            <a:pPr marL="342900" indent="-342900">
              <a:buFont typeface="+mj-lt"/>
              <a:buAutoNum type="arabicPeriod"/>
            </a:pPr>
            <a:r>
              <a:rPr lang="de-DE" sz="3600" dirty="0"/>
              <a:t>Wieso? Weshalb? Warum?</a:t>
            </a:r>
          </a:p>
          <a:p>
            <a:pPr marL="342900" indent="-342900">
              <a:buFont typeface="+mj-lt"/>
              <a:buAutoNum type="arabicPeriod"/>
            </a:pPr>
            <a:r>
              <a:rPr lang="de-DE" sz="3600" dirty="0"/>
              <a:t>Erfolgreiche Praxis</a:t>
            </a:r>
          </a:p>
          <a:p>
            <a:pPr marL="342900" indent="-342900">
              <a:buFont typeface="+mj-lt"/>
              <a:buAutoNum type="arabicPeriod"/>
            </a:pPr>
            <a:r>
              <a:rPr lang="de-DE" sz="3600" dirty="0"/>
              <a:t>Einheiten, Geschichten, Zeichnungen</a:t>
            </a:r>
          </a:p>
        </p:txBody>
      </p:sp>
    </p:spTree>
    <p:extLst>
      <p:ext uri="{BB962C8B-B14F-4D97-AF65-F5344CB8AC3E}">
        <p14:creationId xmlns:p14="http://schemas.microsoft.com/office/powerpoint/2010/main" val="10292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3" name="Grafik 2">
            <a:extLst>
              <a:ext uri="{FF2B5EF4-FFF2-40B4-BE49-F238E27FC236}">
                <a16:creationId xmlns:a16="http://schemas.microsoft.com/office/drawing/2014/main" id="{5D63F4FB-C6E5-68AD-4AD8-F57BCAD08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35889" y="-900212"/>
            <a:ext cx="5520222" cy="7799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1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3.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763620" y="1565290"/>
            <a:ext cx="7637736" cy="3139321"/>
          </a:xfrm>
          <a:prstGeom prst="rect">
            <a:avLst/>
          </a:prstGeom>
          <a:noFill/>
        </p:spPr>
        <p:txBody>
          <a:bodyPr wrap="square" rtlCol="0">
            <a:spAutoFit/>
          </a:bodyPr>
          <a:lstStyle/>
          <a:p>
            <a:pPr algn="just"/>
            <a:r>
              <a:rPr lang="de-DE" dirty="0"/>
              <a:t>Gruseliges Wetter. Regen und Hagel wechseln sich ab. Dazu peitscht der Wind durch die Baumwipfel des alten Waldes. Die Tiere haben sich verkrochen. Die Füchse haben sich in ihrem Bau eng zusammen gekuschelt. Der Kuckuck sitzt in seinem Baum und hält nicht mal den Schnabel raus. Die Hasenfamilien  gräbt einen neuen Gang in die Erde, um Platz für alle zu schaffen. </a:t>
            </a:r>
            <a:r>
              <a:rPr lang="de-DE" dirty="0" err="1"/>
              <a:t>Ulv</a:t>
            </a:r>
            <a:r>
              <a:rPr lang="de-DE" dirty="0"/>
              <a:t> liegt gelangweilt in seinem Höhleneingang und hadert mit dem Schicksal. „ Was für ein doofes Wetter“, „Keiner geht raus zum Spielen“, „Alle sitzen nur zu Hause und warten, bis es vorbei ist“. </a:t>
            </a:r>
            <a:r>
              <a:rPr lang="de-DE" b="1" dirty="0"/>
              <a:t>Was macht ihr denn so, wenn euch langweilig ist?</a:t>
            </a:r>
          </a:p>
          <a:p>
            <a:pPr algn="just"/>
            <a:r>
              <a:rPr lang="de-DE" dirty="0"/>
              <a:t>Es blitzt und donnert, der Regen sammelt sich zu großen Pfützen. Da kommt </a:t>
            </a:r>
            <a:r>
              <a:rPr lang="de-DE" dirty="0" err="1"/>
              <a:t>Ulv</a:t>
            </a:r>
            <a:r>
              <a:rPr lang="de-DE" dirty="0"/>
              <a:t> die Idee für ein neues Spiel. Gleich am nächsten Tag nach dem Sturm müssen wir es ausprobieren, denkt sich </a:t>
            </a:r>
            <a:r>
              <a:rPr lang="de-DE" dirty="0" err="1"/>
              <a:t>Ulv</a:t>
            </a:r>
            <a:r>
              <a:rPr lang="de-DE" dirty="0"/>
              <a:t>.</a:t>
            </a:r>
            <a:r>
              <a:rPr lang="de-DE" b="1" dirty="0"/>
              <a:t> Vielleicht kennt ihr es schon? </a:t>
            </a:r>
          </a:p>
        </p:txBody>
      </p:sp>
      <p:sp>
        <p:nvSpPr>
          <p:cNvPr id="3" name="Textfeld 2">
            <a:extLst>
              <a:ext uri="{FF2B5EF4-FFF2-40B4-BE49-F238E27FC236}">
                <a16:creationId xmlns:a16="http://schemas.microsoft.com/office/drawing/2014/main" id="{8ED49434-C4A3-449F-049C-17D4A4806C24}"/>
              </a:ext>
            </a:extLst>
          </p:cNvPr>
          <p:cNvSpPr txBox="1"/>
          <p:nvPr/>
        </p:nvSpPr>
        <p:spPr>
          <a:xfrm>
            <a:off x="8585308" y="308647"/>
            <a:ext cx="2676525" cy="1815882"/>
          </a:xfrm>
          <a:custGeom>
            <a:avLst/>
            <a:gdLst>
              <a:gd name="connsiteX0" fmla="*/ 0 w 2676525"/>
              <a:gd name="connsiteY0" fmla="*/ 0 h 1815882"/>
              <a:gd name="connsiteX1" fmla="*/ 642366 w 2676525"/>
              <a:gd name="connsiteY1" fmla="*/ 0 h 1815882"/>
              <a:gd name="connsiteX2" fmla="*/ 1231202 w 2676525"/>
              <a:gd name="connsiteY2" fmla="*/ 0 h 1815882"/>
              <a:gd name="connsiteX3" fmla="*/ 1953863 w 2676525"/>
              <a:gd name="connsiteY3" fmla="*/ 0 h 1815882"/>
              <a:gd name="connsiteX4" fmla="*/ 2676525 w 2676525"/>
              <a:gd name="connsiteY4" fmla="*/ 0 h 1815882"/>
              <a:gd name="connsiteX5" fmla="*/ 2676525 w 2676525"/>
              <a:gd name="connsiteY5" fmla="*/ 587135 h 1815882"/>
              <a:gd name="connsiteX6" fmla="*/ 2676525 w 2676525"/>
              <a:gd name="connsiteY6" fmla="*/ 1156112 h 1815882"/>
              <a:gd name="connsiteX7" fmla="*/ 2676525 w 2676525"/>
              <a:gd name="connsiteY7" fmla="*/ 1815882 h 1815882"/>
              <a:gd name="connsiteX8" fmla="*/ 2007394 w 2676525"/>
              <a:gd name="connsiteY8" fmla="*/ 1815882 h 1815882"/>
              <a:gd name="connsiteX9" fmla="*/ 1418558 w 2676525"/>
              <a:gd name="connsiteY9" fmla="*/ 1815882 h 1815882"/>
              <a:gd name="connsiteX10" fmla="*/ 749427 w 2676525"/>
              <a:gd name="connsiteY10" fmla="*/ 1815882 h 1815882"/>
              <a:gd name="connsiteX11" fmla="*/ 0 w 2676525"/>
              <a:gd name="connsiteY11" fmla="*/ 1815882 h 1815882"/>
              <a:gd name="connsiteX12" fmla="*/ 0 w 2676525"/>
              <a:gd name="connsiteY12" fmla="*/ 1228747 h 1815882"/>
              <a:gd name="connsiteX13" fmla="*/ 0 w 2676525"/>
              <a:gd name="connsiteY13" fmla="*/ 641612 h 1815882"/>
              <a:gd name="connsiteX14" fmla="*/ 0 w 2676525"/>
              <a:gd name="connsiteY14"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6525" h="1815882"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98852" y="226530"/>
                  <a:pt x="2661345" y="433197"/>
                  <a:pt x="2676525" y="587135"/>
                </a:cubicBezTo>
                <a:cubicBezTo>
                  <a:pt x="2691705" y="741073"/>
                  <a:pt x="2672272" y="991089"/>
                  <a:pt x="2676525" y="1156112"/>
                </a:cubicBezTo>
                <a:cubicBezTo>
                  <a:pt x="2680778" y="1321135"/>
                  <a:pt x="2705865" y="1569440"/>
                  <a:pt x="2676525" y="1815882"/>
                </a:cubicBezTo>
                <a:cubicBezTo>
                  <a:pt x="2440835" y="1815340"/>
                  <a:pt x="2259717" y="1812228"/>
                  <a:pt x="2007394" y="1815882"/>
                </a:cubicBezTo>
                <a:cubicBezTo>
                  <a:pt x="1755071" y="1819536"/>
                  <a:pt x="1677186" y="1786996"/>
                  <a:pt x="1418558" y="1815882"/>
                </a:cubicBezTo>
                <a:cubicBezTo>
                  <a:pt x="1159930" y="1844768"/>
                  <a:pt x="977474" y="1829522"/>
                  <a:pt x="749427" y="1815882"/>
                </a:cubicBezTo>
                <a:cubicBezTo>
                  <a:pt x="521380" y="1802242"/>
                  <a:pt x="340313" y="1842013"/>
                  <a:pt x="0" y="1815882"/>
                </a:cubicBezTo>
                <a:cubicBezTo>
                  <a:pt x="16300" y="1645762"/>
                  <a:pt x="-9789" y="1379347"/>
                  <a:pt x="0" y="1228747"/>
                </a:cubicBezTo>
                <a:cubicBezTo>
                  <a:pt x="9789" y="1078147"/>
                  <a:pt x="-952" y="813042"/>
                  <a:pt x="0" y="641612"/>
                </a:cubicBezTo>
                <a:cubicBezTo>
                  <a:pt x="952" y="470183"/>
                  <a:pt x="-29657" y="282573"/>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Feuer, Wasser, Blitz</a:t>
            </a:r>
          </a:p>
          <a:p>
            <a:endParaRPr lang="de-DE" sz="1400" i="1" dirty="0"/>
          </a:p>
          <a:p>
            <a:r>
              <a:rPr lang="de-DE" sz="1400" i="1" dirty="0"/>
              <a:t>Feuer= in die Mitte des Raumes</a:t>
            </a:r>
          </a:p>
          <a:p>
            <a:r>
              <a:rPr lang="de-DE" sz="1400" i="1" dirty="0"/>
              <a:t>Wasser= auf eine Erhöhung</a:t>
            </a:r>
          </a:p>
          <a:p>
            <a:r>
              <a:rPr lang="de-DE" sz="1400" i="1" dirty="0"/>
              <a:t>Blitz= Klein machen</a:t>
            </a:r>
          </a:p>
          <a:p>
            <a:r>
              <a:rPr lang="de-DE" sz="1400" i="1" dirty="0"/>
              <a:t>Kaugummi= an die Wand kleben</a:t>
            </a:r>
          </a:p>
          <a:p>
            <a:r>
              <a:rPr lang="de-DE" sz="1400" i="1" dirty="0"/>
              <a:t>Eis= einfrieren</a:t>
            </a:r>
          </a:p>
          <a:p>
            <a:endParaRPr lang="de-DE" sz="1400" i="1" dirty="0"/>
          </a:p>
        </p:txBody>
      </p:sp>
      <p:sp>
        <p:nvSpPr>
          <p:cNvPr id="4" name="Textfeld 3">
            <a:extLst>
              <a:ext uri="{FF2B5EF4-FFF2-40B4-BE49-F238E27FC236}">
                <a16:creationId xmlns:a16="http://schemas.microsoft.com/office/drawing/2014/main" id="{FD070A3C-A6F3-C769-1BF1-34D24E57103D}"/>
              </a:ext>
            </a:extLst>
          </p:cNvPr>
          <p:cNvSpPr txBox="1"/>
          <p:nvPr/>
        </p:nvSpPr>
        <p:spPr>
          <a:xfrm>
            <a:off x="9114384" y="2784551"/>
            <a:ext cx="2676525" cy="2246769"/>
          </a:xfrm>
          <a:custGeom>
            <a:avLst/>
            <a:gdLst>
              <a:gd name="connsiteX0" fmla="*/ 0 w 2676525"/>
              <a:gd name="connsiteY0" fmla="*/ 0 h 2246769"/>
              <a:gd name="connsiteX1" fmla="*/ 642366 w 2676525"/>
              <a:gd name="connsiteY1" fmla="*/ 0 h 2246769"/>
              <a:gd name="connsiteX2" fmla="*/ 1231202 w 2676525"/>
              <a:gd name="connsiteY2" fmla="*/ 0 h 2246769"/>
              <a:gd name="connsiteX3" fmla="*/ 1953863 w 2676525"/>
              <a:gd name="connsiteY3" fmla="*/ 0 h 2246769"/>
              <a:gd name="connsiteX4" fmla="*/ 2676525 w 2676525"/>
              <a:gd name="connsiteY4" fmla="*/ 0 h 2246769"/>
              <a:gd name="connsiteX5" fmla="*/ 2676525 w 2676525"/>
              <a:gd name="connsiteY5" fmla="*/ 539225 h 2246769"/>
              <a:gd name="connsiteX6" fmla="*/ 2676525 w 2676525"/>
              <a:gd name="connsiteY6" fmla="*/ 1055981 h 2246769"/>
              <a:gd name="connsiteX7" fmla="*/ 2676525 w 2676525"/>
              <a:gd name="connsiteY7" fmla="*/ 1617674 h 2246769"/>
              <a:gd name="connsiteX8" fmla="*/ 2676525 w 2676525"/>
              <a:gd name="connsiteY8" fmla="*/ 2246769 h 2246769"/>
              <a:gd name="connsiteX9" fmla="*/ 2060924 w 2676525"/>
              <a:gd name="connsiteY9" fmla="*/ 2246769 h 2246769"/>
              <a:gd name="connsiteX10" fmla="*/ 1391793 w 2676525"/>
              <a:gd name="connsiteY10" fmla="*/ 2246769 h 2246769"/>
              <a:gd name="connsiteX11" fmla="*/ 722662 w 2676525"/>
              <a:gd name="connsiteY11" fmla="*/ 2246769 h 2246769"/>
              <a:gd name="connsiteX12" fmla="*/ 0 w 2676525"/>
              <a:gd name="connsiteY12" fmla="*/ 2246769 h 2246769"/>
              <a:gd name="connsiteX13" fmla="*/ 0 w 2676525"/>
              <a:gd name="connsiteY13" fmla="*/ 1640141 h 2246769"/>
              <a:gd name="connsiteX14" fmla="*/ 0 w 2676525"/>
              <a:gd name="connsiteY14" fmla="*/ 1033514 h 2246769"/>
              <a:gd name="connsiteX15" fmla="*/ 0 w 2676525"/>
              <a:gd name="connsiteY15"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6525" h="2246769"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69523" y="240825"/>
                  <a:pt x="2650976" y="423187"/>
                  <a:pt x="2676525" y="539225"/>
                </a:cubicBezTo>
                <a:cubicBezTo>
                  <a:pt x="2702074" y="655264"/>
                  <a:pt x="2691404" y="875129"/>
                  <a:pt x="2676525" y="1055981"/>
                </a:cubicBezTo>
                <a:cubicBezTo>
                  <a:pt x="2661646" y="1236833"/>
                  <a:pt x="2688088" y="1366998"/>
                  <a:pt x="2676525" y="1617674"/>
                </a:cubicBezTo>
                <a:cubicBezTo>
                  <a:pt x="2664962" y="1868350"/>
                  <a:pt x="2662989" y="1962326"/>
                  <a:pt x="2676525" y="2246769"/>
                </a:cubicBezTo>
                <a:cubicBezTo>
                  <a:pt x="2544750" y="2274961"/>
                  <a:pt x="2290447" y="2272317"/>
                  <a:pt x="2060924" y="2246769"/>
                </a:cubicBezTo>
                <a:cubicBezTo>
                  <a:pt x="1831401" y="2221221"/>
                  <a:pt x="1619840" y="2260409"/>
                  <a:pt x="1391793" y="2246769"/>
                </a:cubicBezTo>
                <a:cubicBezTo>
                  <a:pt x="1163746" y="2233129"/>
                  <a:pt x="1055036" y="2270958"/>
                  <a:pt x="722662" y="2246769"/>
                </a:cubicBezTo>
                <a:cubicBezTo>
                  <a:pt x="390288" y="2222580"/>
                  <a:pt x="182911" y="2235740"/>
                  <a:pt x="0" y="2246769"/>
                </a:cubicBezTo>
                <a:cubicBezTo>
                  <a:pt x="5095" y="2069828"/>
                  <a:pt x="-18948" y="1800421"/>
                  <a:pt x="0" y="1640141"/>
                </a:cubicBezTo>
                <a:cubicBezTo>
                  <a:pt x="18948" y="1479861"/>
                  <a:pt x="-29542" y="1227631"/>
                  <a:pt x="0" y="1033514"/>
                </a:cubicBezTo>
                <a:cubicBezTo>
                  <a:pt x="29542" y="839397"/>
                  <a:pt x="7497" y="422913"/>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Eisfangen</a:t>
            </a:r>
          </a:p>
          <a:p>
            <a:endParaRPr lang="de-DE" sz="1400" i="1" dirty="0"/>
          </a:p>
          <a:p>
            <a:r>
              <a:rPr lang="de-DE" sz="1400" i="1" dirty="0"/>
              <a:t>Ein Fänger </a:t>
            </a:r>
          </a:p>
          <a:p>
            <a:endParaRPr lang="de-DE" sz="1400" i="1" dirty="0"/>
          </a:p>
          <a:p>
            <a:r>
              <a:rPr lang="de-DE" sz="1400" i="1" dirty="0"/>
              <a:t>Wer gefangen wird muss einfrieren. Wer berührt wird, ist wieder frei.</a:t>
            </a:r>
          </a:p>
          <a:p>
            <a:endParaRPr lang="de-DE" sz="1400" i="1" dirty="0"/>
          </a:p>
          <a:p>
            <a:r>
              <a:rPr lang="de-DE" sz="1400" i="1" dirty="0"/>
              <a:t>Variationen: Ein </a:t>
            </a:r>
            <a:r>
              <a:rPr lang="de-DE" sz="1400" i="1" dirty="0" err="1"/>
              <a:t>Eiskönig</a:t>
            </a:r>
            <a:r>
              <a:rPr lang="de-DE" sz="1400" i="1" dirty="0"/>
              <a:t>, Fänger weiß nicht, wer befreien darf</a:t>
            </a:r>
          </a:p>
        </p:txBody>
      </p:sp>
    </p:spTree>
    <p:extLst>
      <p:ext uri="{BB962C8B-B14F-4D97-AF65-F5344CB8AC3E}">
        <p14:creationId xmlns:p14="http://schemas.microsoft.com/office/powerpoint/2010/main" val="22342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4" name="Grafik 3">
            <a:extLst>
              <a:ext uri="{FF2B5EF4-FFF2-40B4-BE49-F238E27FC236}">
                <a16:creationId xmlns:a16="http://schemas.microsoft.com/office/drawing/2014/main" id="{36AE30E1-0144-3FED-A8E6-31699FD29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581400" y="-465948"/>
            <a:ext cx="5029199" cy="7105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510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4.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635801" y="958355"/>
            <a:ext cx="7637736" cy="4801314"/>
          </a:xfrm>
          <a:prstGeom prst="rect">
            <a:avLst/>
          </a:prstGeom>
          <a:noFill/>
        </p:spPr>
        <p:txBody>
          <a:bodyPr wrap="square" rtlCol="0">
            <a:spAutoFit/>
          </a:bodyPr>
          <a:lstStyle/>
          <a:p>
            <a:pPr algn="just"/>
            <a:r>
              <a:rPr lang="de-DE" dirty="0" err="1"/>
              <a:t>Ulv</a:t>
            </a:r>
            <a:r>
              <a:rPr lang="de-DE" b="1" dirty="0"/>
              <a:t> </a:t>
            </a:r>
            <a:r>
              <a:rPr lang="de-DE" dirty="0"/>
              <a:t>liegt verträumt im Gras und zählt die Wolken am Himmel. Plötzlich hört er von irgendwo her lautes Geschnatter. Und im nächsten Augenblick kreuzt auch schon ein riesiger Gänseschwarm seinen Blick in den Himmel. „Meine Güte denkt er sich, das sind ja bestimmt 100 Gänse“. „Wo fliegen die wohl hin denkt er sich?“ Und was die wohl von da oben alles sehen?“ „Ob die Gänse vielleicht sogar schonmal das berühmte Meer gesehen haben?“  „NATÜRLICH“, denkt sich </a:t>
            </a:r>
            <a:r>
              <a:rPr lang="de-DE" dirty="0" err="1"/>
              <a:t>Ulv</a:t>
            </a:r>
            <a:r>
              <a:rPr lang="de-DE" dirty="0"/>
              <a:t> und springt sofort auf. Viel zu oft hatte ihm der Uhu schon das Märchen von dem unendlichen Meer erzählt, was am Ende der Welt beginnt und nirgendwo endet. Niemals hatte ein Tier aus dem Wald es gewagt ins Meer zu gehen, zu schwimmen oder drüber zu fliegen. „Aber es muss doch einen Weg geben, dachte sich </a:t>
            </a:r>
            <a:r>
              <a:rPr lang="de-DE" dirty="0" err="1"/>
              <a:t>Ulv</a:t>
            </a:r>
            <a:r>
              <a:rPr lang="de-DE" dirty="0"/>
              <a:t>, das Meer kann nicht unendlich groß sein“. Ihm fiel ein, dass er unten am </a:t>
            </a:r>
            <a:r>
              <a:rPr lang="de-DE" dirty="0" err="1"/>
              <a:t>Fluß</a:t>
            </a:r>
            <a:r>
              <a:rPr lang="de-DE" dirty="0"/>
              <a:t> schonmal Gänse auf einer Wiese sitzen gesehen hatte und macht sich sofort auf den Weg. Und tatsächlich, auf der Wiese sitzen die Gänse und machen eine Pause. Eine Gans erzählt </a:t>
            </a:r>
            <a:r>
              <a:rPr lang="de-DE" dirty="0" err="1"/>
              <a:t>Ulv</a:t>
            </a:r>
            <a:r>
              <a:rPr lang="de-DE" dirty="0"/>
              <a:t>, dass es auch Tiere im Meer gibt. </a:t>
            </a:r>
            <a:r>
              <a:rPr lang="de-DE" b="1" dirty="0"/>
              <a:t>Welche Tiere können das sein? </a:t>
            </a:r>
            <a:r>
              <a:rPr lang="de-DE" dirty="0"/>
              <a:t>Eine andere Gans weiß zu erzählen, dass das Meer sehr wohl ein Ende hat und eine andere Gans will beobachtet haben, wie Wale zusammen eine Kette bilden, um Fische zu fangen.</a:t>
            </a:r>
          </a:p>
        </p:txBody>
      </p:sp>
      <p:sp>
        <p:nvSpPr>
          <p:cNvPr id="3" name="Textfeld 2">
            <a:extLst>
              <a:ext uri="{FF2B5EF4-FFF2-40B4-BE49-F238E27FC236}">
                <a16:creationId xmlns:a16="http://schemas.microsoft.com/office/drawing/2014/main" id="{8ED49434-C4A3-449F-049C-17D4A4806C24}"/>
              </a:ext>
            </a:extLst>
          </p:cNvPr>
          <p:cNvSpPr txBox="1"/>
          <p:nvPr/>
        </p:nvSpPr>
        <p:spPr>
          <a:xfrm>
            <a:off x="8585308" y="308647"/>
            <a:ext cx="2676525" cy="2031325"/>
          </a:xfrm>
          <a:custGeom>
            <a:avLst/>
            <a:gdLst>
              <a:gd name="connsiteX0" fmla="*/ 0 w 2676525"/>
              <a:gd name="connsiteY0" fmla="*/ 0 h 2031325"/>
              <a:gd name="connsiteX1" fmla="*/ 642366 w 2676525"/>
              <a:gd name="connsiteY1" fmla="*/ 0 h 2031325"/>
              <a:gd name="connsiteX2" fmla="*/ 1231202 w 2676525"/>
              <a:gd name="connsiteY2" fmla="*/ 0 h 2031325"/>
              <a:gd name="connsiteX3" fmla="*/ 1953863 w 2676525"/>
              <a:gd name="connsiteY3" fmla="*/ 0 h 2031325"/>
              <a:gd name="connsiteX4" fmla="*/ 2676525 w 2676525"/>
              <a:gd name="connsiteY4" fmla="*/ 0 h 2031325"/>
              <a:gd name="connsiteX5" fmla="*/ 2676525 w 2676525"/>
              <a:gd name="connsiteY5" fmla="*/ 656795 h 2031325"/>
              <a:gd name="connsiteX6" fmla="*/ 2676525 w 2676525"/>
              <a:gd name="connsiteY6" fmla="*/ 1293277 h 2031325"/>
              <a:gd name="connsiteX7" fmla="*/ 2676525 w 2676525"/>
              <a:gd name="connsiteY7" fmla="*/ 2031325 h 2031325"/>
              <a:gd name="connsiteX8" fmla="*/ 2007394 w 2676525"/>
              <a:gd name="connsiteY8" fmla="*/ 2031325 h 2031325"/>
              <a:gd name="connsiteX9" fmla="*/ 1418558 w 2676525"/>
              <a:gd name="connsiteY9" fmla="*/ 2031325 h 2031325"/>
              <a:gd name="connsiteX10" fmla="*/ 749427 w 2676525"/>
              <a:gd name="connsiteY10" fmla="*/ 2031325 h 2031325"/>
              <a:gd name="connsiteX11" fmla="*/ 0 w 2676525"/>
              <a:gd name="connsiteY11" fmla="*/ 2031325 h 2031325"/>
              <a:gd name="connsiteX12" fmla="*/ 0 w 2676525"/>
              <a:gd name="connsiteY12" fmla="*/ 1374530 h 2031325"/>
              <a:gd name="connsiteX13" fmla="*/ 0 w 2676525"/>
              <a:gd name="connsiteY13" fmla="*/ 717735 h 2031325"/>
              <a:gd name="connsiteX14" fmla="*/ 0 w 2676525"/>
              <a:gd name="connsiteY14"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6525" h="2031325"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60197" y="253151"/>
                  <a:pt x="2707192" y="424047"/>
                  <a:pt x="2676525" y="656795"/>
                </a:cubicBezTo>
                <a:cubicBezTo>
                  <a:pt x="2645858" y="889543"/>
                  <a:pt x="2697894" y="1136763"/>
                  <a:pt x="2676525" y="1293277"/>
                </a:cubicBezTo>
                <a:cubicBezTo>
                  <a:pt x="2655156" y="1449791"/>
                  <a:pt x="2663593" y="1803544"/>
                  <a:pt x="2676525" y="2031325"/>
                </a:cubicBezTo>
                <a:cubicBezTo>
                  <a:pt x="2440835" y="2030783"/>
                  <a:pt x="2259717" y="2027671"/>
                  <a:pt x="2007394" y="2031325"/>
                </a:cubicBezTo>
                <a:cubicBezTo>
                  <a:pt x="1755071" y="2034979"/>
                  <a:pt x="1677186" y="2002439"/>
                  <a:pt x="1418558" y="2031325"/>
                </a:cubicBezTo>
                <a:cubicBezTo>
                  <a:pt x="1159930" y="2060211"/>
                  <a:pt x="977474" y="2044965"/>
                  <a:pt x="749427" y="2031325"/>
                </a:cubicBezTo>
                <a:cubicBezTo>
                  <a:pt x="521380" y="2017685"/>
                  <a:pt x="340313" y="2057456"/>
                  <a:pt x="0" y="2031325"/>
                </a:cubicBezTo>
                <a:cubicBezTo>
                  <a:pt x="-13700" y="1801270"/>
                  <a:pt x="31713" y="1651294"/>
                  <a:pt x="0" y="1374530"/>
                </a:cubicBezTo>
                <a:cubicBezTo>
                  <a:pt x="-31713" y="1097766"/>
                  <a:pt x="-26798" y="886354"/>
                  <a:pt x="0" y="717735"/>
                </a:cubicBezTo>
                <a:cubicBezTo>
                  <a:pt x="26798" y="549116"/>
                  <a:pt x="6865" y="321265"/>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a:t>
            </a:r>
            <a:r>
              <a:rPr lang="de-DE" sz="1400" i="1" dirty="0" err="1"/>
              <a:t>Oktopusfangen</a:t>
            </a:r>
            <a:endParaRPr lang="de-DE" sz="1400" i="1" dirty="0"/>
          </a:p>
          <a:p>
            <a:endParaRPr lang="de-DE" sz="1400" i="1" dirty="0"/>
          </a:p>
          <a:p>
            <a:r>
              <a:rPr lang="de-DE" sz="1400" i="1" dirty="0"/>
              <a:t>Die Kinder müssen das Meer überqueren, ohne vom Fänger  gefangen zu werden. Wer gefangen wurde wird zum Oktopus und fängt im sitzen mit.</a:t>
            </a:r>
          </a:p>
          <a:p>
            <a:endParaRPr lang="de-DE" sz="1400" i="1" dirty="0"/>
          </a:p>
          <a:p>
            <a:endParaRPr lang="de-DE" sz="1400" i="1" dirty="0"/>
          </a:p>
        </p:txBody>
      </p:sp>
      <p:sp>
        <p:nvSpPr>
          <p:cNvPr id="4" name="Textfeld 3">
            <a:extLst>
              <a:ext uri="{FF2B5EF4-FFF2-40B4-BE49-F238E27FC236}">
                <a16:creationId xmlns:a16="http://schemas.microsoft.com/office/drawing/2014/main" id="{FD070A3C-A6F3-C769-1BF1-34D24E57103D}"/>
              </a:ext>
            </a:extLst>
          </p:cNvPr>
          <p:cNvSpPr txBox="1"/>
          <p:nvPr/>
        </p:nvSpPr>
        <p:spPr>
          <a:xfrm>
            <a:off x="9114384" y="2784551"/>
            <a:ext cx="2676525" cy="1384995"/>
          </a:xfrm>
          <a:custGeom>
            <a:avLst/>
            <a:gdLst>
              <a:gd name="connsiteX0" fmla="*/ 0 w 2676525"/>
              <a:gd name="connsiteY0" fmla="*/ 0 h 1384995"/>
              <a:gd name="connsiteX1" fmla="*/ 642366 w 2676525"/>
              <a:gd name="connsiteY1" fmla="*/ 0 h 1384995"/>
              <a:gd name="connsiteX2" fmla="*/ 1231202 w 2676525"/>
              <a:gd name="connsiteY2" fmla="*/ 0 h 1384995"/>
              <a:gd name="connsiteX3" fmla="*/ 1953863 w 2676525"/>
              <a:gd name="connsiteY3" fmla="*/ 0 h 1384995"/>
              <a:gd name="connsiteX4" fmla="*/ 2676525 w 2676525"/>
              <a:gd name="connsiteY4" fmla="*/ 0 h 1384995"/>
              <a:gd name="connsiteX5" fmla="*/ 2676525 w 2676525"/>
              <a:gd name="connsiteY5" fmla="*/ 678648 h 1384995"/>
              <a:gd name="connsiteX6" fmla="*/ 2676525 w 2676525"/>
              <a:gd name="connsiteY6" fmla="*/ 1384995 h 1384995"/>
              <a:gd name="connsiteX7" fmla="*/ 2007394 w 2676525"/>
              <a:gd name="connsiteY7" fmla="*/ 1384995 h 1384995"/>
              <a:gd name="connsiteX8" fmla="*/ 1284732 w 2676525"/>
              <a:gd name="connsiteY8" fmla="*/ 1384995 h 1384995"/>
              <a:gd name="connsiteX9" fmla="*/ 695897 w 2676525"/>
              <a:gd name="connsiteY9" fmla="*/ 1384995 h 1384995"/>
              <a:gd name="connsiteX10" fmla="*/ 0 w 2676525"/>
              <a:gd name="connsiteY10" fmla="*/ 1384995 h 1384995"/>
              <a:gd name="connsiteX11" fmla="*/ 0 w 2676525"/>
              <a:gd name="connsiteY11" fmla="*/ 692498 h 1384995"/>
              <a:gd name="connsiteX12" fmla="*/ 0 w 2676525"/>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6525" h="1384995"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81769" y="278723"/>
                  <a:pt x="2654637" y="394967"/>
                  <a:pt x="2676525" y="678648"/>
                </a:cubicBezTo>
                <a:cubicBezTo>
                  <a:pt x="2698413" y="962329"/>
                  <a:pt x="2679597" y="1047290"/>
                  <a:pt x="2676525" y="1384995"/>
                </a:cubicBezTo>
                <a:cubicBezTo>
                  <a:pt x="2412794" y="1414885"/>
                  <a:pt x="2200684" y="1378463"/>
                  <a:pt x="2007394" y="1384995"/>
                </a:cubicBezTo>
                <a:cubicBezTo>
                  <a:pt x="1814104" y="1391527"/>
                  <a:pt x="1515931" y="1366100"/>
                  <a:pt x="1284732" y="1384995"/>
                </a:cubicBezTo>
                <a:cubicBezTo>
                  <a:pt x="1053533" y="1403890"/>
                  <a:pt x="948758" y="1413325"/>
                  <a:pt x="695897" y="1384995"/>
                </a:cubicBezTo>
                <a:cubicBezTo>
                  <a:pt x="443036" y="1356665"/>
                  <a:pt x="242220" y="1395175"/>
                  <a:pt x="0" y="1384995"/>
                </a:cubicBezTo>
                <a:cubicBezTo>
                  <a:pt x="-234" y="1191563"/>
                  <a:pt x="-4101" y="982470"/>
                  <a:pt x="0" y="692498"/>
                </a:cubicBezTo>
                <a:cubicBezTo>
                  <a:pt x="4101" y="402526"/>
                  <a:pt x="20425" y="248211"/>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Kettenfangen</a:t>
            </a:r>
          </a:p>
          <a:p>
            <a:endParaRPr lang="de-DE" sz="1400" i="1" dirty="0"/>
          </a:p>
          <a:p>
            <a:r>
              <a:rPr lang="de-DE" sz="1400" i="1" dirty="0"/>
              <a:t>Ein Fänger startet und nimmt jedes gefangene Kind an die Hand. So bildet sich eine Kette, wie bei den Walen.</a:t>
            </a:r>
          </a:p>
        </p:txBody>
      </p:sp>
    </p:spTree>
    <p:extLst>
      <p:ext uri="{BB962C8B-B14F-4D97-AF65-F5344CB8AC3E}">
        <p14:creationId xmlns:p14="http://schemas.microsoft.com/office/powerpoint/2010/main" val="278729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3" name="Grafik 2">
            <a:extLst>
              <a:ext uri="{FF2B5EF4-FFF2-40B4-BE49-F238E27FC236}">
                <a16:creationId xmlns:a16="http://schemas.microsoft.com/office/drawing/2014/main" id="{4B8F85A1-E610-9A85-01BE-63EEF061E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29285" y="-916146"/>
            <a:ext cx="5533429" cy="781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049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5.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635801" y="958355"/>
            <a:ext cx="7637736" cy="4801314"/>
          </a:xfrm>
          <a:prstGeom prst="rect">
            <a:avLst/>
          </a:prstGeom>
          <a:noFill/>
        </p:spPr>
        <p:txBody>
          <a:bodyPr wrap="square" rtlCol="0">
            <a:spAutoFit/>
          </a:bodyPr>
          <a:lstStyle/>
          <a:p>
            <a:pPr algn="just"/>
            <a:r>
              <a:rPr lang="de-DE" dirty="0"/>
              <a:t>Eine ganze Woche ist es schon her, als </a:t>
            </a:r>
            <a:r>
              <a:rPr lang="de-DE" dirty="0" err="1"/>
              <a:t>Ulv</a:t>
            </a:r>
            <a:r>
              <a:rPr lang="de-DE" dirty="0"/>
              <a:t> die Gänse am </a:t>
            </a:r>
            <a:r>
              <a:rPr lang="de-DE" dirty="0" err="1"/>
              <a:t>Fluß</a:t>
            </a:r>
            <a:r>
              <a:rPr lang="de-DE" dirty="0"/>
              <a:t> getroffen hatte. </a:t>
            </a:r>
            <a:r>
              <a:rPr lang="de-DE" b="1" dirty="0"/>
              <a:t>Wisst ihr noch, was die Gänse </a:t>
            </a:r>
            <a:r>
              <a:rPr lang="de-DE" b="1" dirty="0" err="1"/>
              <a:t>Ulv</a:t>
            </a:r>
            <a:r>
              <a:rPr lang="de-DE" b="1" dirty="0"/>
              <a:t> erzählt haben?</a:t>
            </a:r>
          </a:p>
          <a:p>
            <a:pPr algn="just"/>
            <a:r>
              <a:rPr lang="de-DE" dirty="0"/>
              <a:t>Doch das war noch nicht alles. Eine Gans hatte von komischen grauen Linien gesprochen, welche früher noch nicht da waren. Jetzt konnte man sie überall aus der Luft sehen. Nachts werden sie beleuchtet und gelbe Lichter verfolgen rote Lichter.</a:t>
            </a:r>
          </a:p>
          <a:p>
            <a:pPr algn="just"/>
            <a:r>
              <a:rPr lang="de-DE" b="1" dirty="0"/>
              <a:t>Hat jemand eine Idee, was die Gänse da aus der Luft gesehen haben?</a:t>
            </a:r>
          </a:p>
          <a:p>
            <a:pPr algn="just"/>
            <a:r>
              <a:rPr lang="de-DE" dirty="0" err="1"/>
              <a:t>Ulv</a:t>
            </a:r>
            <a:r>
              <a:rPr lang="de-DE" dirty="0"/>
              <a:t> hatte auch schonmal ein Licht gesehen, dass war in einem Haus der Menschen. „Vielleicht könnte Mischa mir sagen, was es mit den grauen Linien und den Lichtern zu tun hat?“ Mischa war eine kleine Maus, die früher bei den Menschen gewohnt hatte und jetzt im Wald bei den Tieren lebt. „Ich weiß, wovon du sprichst“ lacht Mischa, während </a:t>
            </a:r>
            <a:r>
              <a:rPr lang="de-DE" dirty="0" err="1"/>
              <a:t>Ulv</a:t>
            </a:r>
            <a:r>
              <a:rPr lang="de-DE" dirty="0"/>
              <a:t> ihn hoffnungsvoll anschaut. Die Menschen nennen es Straßen und das was Nachts leuchtet nennen sie Autos. „Die Menschen setzen sich in die Autos und fahren weite Strecken irgendwo hin, weil sie zu faul sind, um selbst zu laufen“ grinst Mischa. „Verrückt“ denkt sich </a:t>
            </a:r>
            <a:r>
              <a:rPr lang="de-DE" dirty="0" err="1"/>
              <a:t>Ulv</a:t>
            </a:r>
            <a:r>
              <a:rPr lang="de-DE" dirty="0"/>
              <a:t>. „Ich laufe lieber selbst“ lacht er. „Aber ausprobieren würde ich es doch schon gerne mal.“ denkt er sich insgeheim.</a:t>
            </a:r>
          </a:p>
        </p:txBody>
      </p:sp>
      <p:sp>
        <p:nvSpPr>
          <p:cNvPr id="3" name="Textfeld 2">
            <a:extLst>
              <a:ext uri="{FF2B5EF4-FFF2-40B4-BE49-F238E27FC236}">
                <a16:creationId xmlns:a16="http://schemas.microsoft.com/office/drawing/2014/main" id="{8ED49434-C4A3-449F-049C-17D4A4806C24}"/>
              </a:ext>
            </a:extLst>
          </p:cNvPr>
          <p:cNvSpPr txBox="1"/>
          <p:nvPr/>
        </p:nvSpPr>
        <p:spPr>
          <a:xfrm>
            <a:off x="8909323" y="137870"/>
            <a:ext cx="2676525" cy="5693866"/>
          </a:xfrm>
          <a:custGeom>
            <a:avLst/>
            <a:gdLst>
              <a:gd name="connsiteX0" fmla="*/ 0 w 2676525"/>
              <a:gd name="connsiteY0" fmla="*/ 0 h 5693866"/>
              <a:gd name="connsiteX1" fmla="*/ 642366 w 2676525"/>
              <a:gd name="connsiteY1" fmla="*/ 0 h 5693866"/>
              <a:gd name="connsiteX2" fmla="*/ 1231202 w 2676525"/>
              <a:gd name="connsiteY2" fmla="*/ 0 h 5693866"/>
              <a:gd name="connsiteX3" fmla="*/ 1953863 w 2676525"/>
              <a:gd name="connsiteY3" fmla="*/ 0 h 5693866"/>
              <a:gd name="connsiteX4" fmla="*/ 2676525 w 2676525"/>
              <a:gd name="connsiteY4" fmla="*/ 0 h 5693866"/>
              <a:gd name="connsiteX5" fmla="*/ 2676525 w 2676525"/>
              <a:gd name="connsiteY5" fmla="*/ 575713 h 5693866"/>
              <a:gd name="connsiteX6" fmla="*/ 2676525 w 2676525"/>
              <a:gd name="connsiteY6" fmla="*/ 1094488 h 5693866"/>
              <a:gd name="connsiteX7" fmla="*/ 2676525 w 2676525"/>
              <a:gd name="connsiteY7" fmla="*/ 1727139 h 5693866"/>
              <a:gd name="connsiteX8" fmla="*/ 2676525 w 2676525"/>
              <a:gd name="connsiteY8" fmla="*/ 2359791 h 5693866"/>
              <a:gd name="connsiteX9" fmla="*/ 2676525 w 2676525"/>
              <a:gd name="connsiteY9" fmla="*/ 2878566 h 5693866"/>
              <a:gd name="connsiteX10" fmla="*/ 2676525 w 2676525"/>
              <a:gd name="connsiteY10" fmla="*/ 3397340 h 5693866"/>
              <a:gd name="connsiteX11" fmla="*/ 2676525 w 2676525"/>
              <a:gd name="connsiteY11" fmla="*/ 4029992 h 5693866"/>
              <a:gd name="connsiteX12" fmla="*/ 2676525 w 2676525"/>
              <a:gd name="connsiteY12" fmla="*/ 4719582 h 5693866"/>
              <a:gd name="connsiteX13" fmla="*/ 2676525 w 2676525"/>
              <a:gd name="connsiteY13" fmla="*/ 5693866 h 5693866"/>
              <a:gd name="connsiteX14" fmla="*/ 2007394 w 2676525"/>
              <a:gd name="connsiteY14" fmla="*/ 5693866 h 5693866"/>
              <a:gd name="connsiteX15" fmla="*/ 1391793 w 2676525"/>
              <a:gd name="connsiteY15" fmla="*/ 5693866 h 5693866"/>
              <a:gd name="connsiteX16" fmla="*/ 722662 w 2676525"/>
              <a:gd name="connsiteY16" fmla="*/ 5693866 h 5693866"/>
              <a:gd name="connsiteX17" fmla="*/ 0 w 2676525"/>
              <a:gd name="connsiteY17" fmla="*/ 5693866 h 5693866"/>
              <a:gd name="connsiteX18" fmla="*/ 0 w 2676525"/>
              <a:gd name="connsiteY18" fmla="*/ 5061214 h 5693866"/>
              <a:gd name="connsiteX19" fmla="*/ 0 w 2676525"/>
              <a:gd name="connsiteY19" fmla="*/ 4542440 h 5693866"/>
              <a:gd name="connsiteX20" fmla="*/ 0 w 2676525"/>
              <a:gd name="connsiteY20" fmla="*/ 4023665 h 5693866"/>
              <a:gd name="connsiteX21" fmla="*/ 0 w 2676525"/>
              <a:gd name="connsiteY21" fmla="*/ 3447952 h 5693866"/>
              <a:gd name="connsiteX22" fmla="*/ 0 w 2676525"/>
              <a:gd name="connsiteY22" fmla="*/ 2701423 h 5693866"/>
              <a:gd name="connsiteX23" fmla="*/ 0 w 2676525"/>
              <a:gd name="connsiteY23" fmla="*/ 2068771 h 5693866"/>
              <a:gd name="connsiteX24" fmla="*/ 0 w 2676525"/>
              <a:gd name="connsiteY24" fmla="*/ 1493058 h 5693866"/>
              <a:gd name="connsiteX25" fmla="*/ 0 w 2676525"/>
              <a:gd name="connsiteY25" fmla="*/ 1031222 h 5693866"/>
              <a:gd name="connsiteX26" fmla="*/ 0 w 2676525"/>
              <a:gd name="connsiteY26" fmla="*/ 569387 h 5693866"/>
              <a:gd name="connsiteX27" fmla="*/ 0 w 2676525"/>
              <a:gd name="connsiteY27" fmla="*/ 0 h 569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6525" h="5693866" extrusionOk="0">
                <a:moveTo>
                  <a:pt x="0" y="0"/>
                </a:moveTo>
                <a:cubicBezTo>
                  <a:pt x="267399" y="-17937"/>
                  <a:pt x="474607" y="-5297"/>
                  <a:pt x="642366" y="0"/>
                </a:cubicBezTo>
                <a:cubicBezTo>
                  <a:pt x="810125" y="5297"/>
                  <a:pt x="1046363" y="12180"/>
                  <a:pt x="1231202" y="0"/>
                </a:cubicBezTo>
                <a:cubicBezTo>
                  <a:pt x="1416041" y="-12180"/>
                  <a:pt x="1704875" y="7442"/>
                  <a:pt x="1953863" y="0"/>
                </a:cubicBezTo>
                <a:cubicBezTo>
                  <a:pt x="2202851" y="-7442"/>
                  <a:pt x="2351244" y="30549"/>
                  <a:pt x="2676525" y="0"/>
                </a:cubicBezTo>
                <a:cubicBezTo>
                  <a:pt x="2667971" y="229459"/>
                  <a:pt x="2675543" y="341423"/>
                  <a:pt x="2676525" y="575713"/>
                </a:cubicBezTo>
                <a:cubicBezTo>
                  <a:pt x="2677507" y="810003"/>
                  <a:pt x="2675438" y="893626"/>
                  <a:pt x="2676525" y="1094488"/>
                </a:cubicBezTo>
                <a:cubicBezTo>
                  <a:pt x="2677612" y="1295351"/>
                  <a:pt x="2672334" y="1433676"/>
                  <a:pt x="2676525" y="1727139"/>
                </a:cubicBezTo>
                <a:cubicBezTo>
                  <a:pt x="2680716" y="2020602"/>
                  <a:pt x="2699181" y="2048879"/>
                  <a:pt x="2676525" y="2359791"/>
                </a:cubicBezTo>
                <a:cubicBezTo>
                  <a:pt x="2653869" y="2670703"/>
                  <a:pt x="2651209" y="2652247"/>
                  <a:pt x="2676525" y="2878566"/>
                </a:cubicBezTo>
                <a:cubicBezTo>
                  <a:pt x="2701841" y="3104886"/>
                  <a:pt x="2680980" y="3169434"/>
                  <a:pt x="2676525" y="3397340"/>
                </a:cubicBezTo>
                <a:cubicBezTo>
                  <a:pt x="2672070" y="3625246"/>
                  <a:pt x="2679586" y="3902510"/>
                  <a:pt x="2676525" y="4029992"/>
                </a:cubicBezTo>
                <a:cubicBezTo>
                  <a:pt x="2673464" y="4157474"/>
                  <a:pt x="2661216" y="4502217"/>
                  <a:pt x="2676525" y="4719582"/>
                </a:cubicBezTo>
                <a:cubicBezTo>
                  <a:pt x="2691835" y="4936947"/>
                  <a:pt x="2680864" y="5405496"/>
                  <a:pt x="2676525" y="5693866"/>
                </a:cubicBezTo>
                <a:cubicBezTo>
                  <a:pt x="2387815" y="5676720"/>
                  <a:pt x="2213750" y="5678300"/>
                  <a:pt x="2007394" y="5693866"/>
                </a:cubicBezTo>
                <a:cubicBezTo>
                  <a:pt x="1801038" y="5709432"/>
                  <a:pt x="1544203" y="5672364"/>
                  <a:pt x="1391793" y="5693866"/>
                </a:cubicBezTo>
                <a:cubicBezTo>
                  <a:pt x="1239383" y="5715368"/>
                  <a:pt x="920044" y="5684071"/>
                  <a:pt x="722662" y="5693866"/>
                </a:cubicBezTo>
                <a:cubicBezTo>
                  <a:pt x="525280" y="5703661"/>
                  <a:pt x="249778" y="5722072"/>
                  <a:pt x="0" y="5693866"/>
                </a:cubicBezTo>
                <a:cubicBezTo>
                  <a:pt x="-20354" y="5467946"/>
                  <a:pt x="-6080" y="5350599"/>
                  <a:pt x="0" y="5061214"/>
                </a:cubicBezTo>
                <a:cubicBezTo>
                  <a:pt x="6080" y="4771829"/>
                  <a:pt x="16172" y="4770789"/>
                  <a:pt x="0" y="4542440"/>
                </a:cubicBezTo>
                <a:cubicBezTo>
                  <a:pt x="-16172" y="4314091"/>
                  <a:pt x="-6843" y="4175430"/>
                  <a:pt x="0" y="4023665"/>
                </a:cubicBezTo>
                <a:cubicBezTo>
                  <a:pt x="6843" y="3871900"/>
                  <a:pt x="25898" y="3728809"/>
                  <a:pt x="0" y="3447952"/>
                </a:cubicBezTo>
                <a:cubicBezTo>
                  <a:pt x="-25898" y="3167095"/>
                  <a:pt x="20806" y="3009032"/>
                  <a:pt x="0" y="2701423"/>
                </a:cubicBezTo>
                <a:cubicBezTo>
                  <a:pt x="-20806" y="2393814"/>
                  <a:pt x="-10947" y="2248148"/>
                  <a:pt x="0" y="2068771"/>
                </a:cubicBezTo>
                <a:cubicBezTo>
                  <a:pt x="10947" y="1889394"/>
                  <a:pt x="18881" y="1761555"/>
                  <a:pt x="0" y="1493058"/>
                </a:cubicBezTo>
                <a:cubicBezTo>
                  <a:pt x="-18881" y="1224561"/>
                  <a:pt x="6567" y="1248442"/>
                  <a:pt x="0" y="1031222"/>
                </a:cubicBezTo>
                <a:cubicBezTo>
                  <a:pt x="-6567" y="814002"/>
                  <a:pt x="6712" y="746475"/>
                  <a:pt x="0" y="569387"/>
                </a:cubicBezTo>
                <a:cubicBezTo>
                  <a:pt x="-6712" y="392300"/>
                  <a:pt x="-1089" y="231657"/>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Mario </a:t>
            </a:r>
            <a:r>
              <a:rPr lang="de-DE" sz="1400" i="1" dirty="0" err="1"/>
              <a:t>Kart</a:t>
            </a:r>
            <a:endParaRPr lang="de-DE" sz="1400" i="1" dirty="0"/>
          </a:p>
          <a:p>
            <a:endParaRPr lang="de-DE" sz="1400" i="1" dirty="0"/>
          </a:p>
          <a:p>
            <a:r>
              <a:rPr lang="de-DE" sz="1400" i="1" dirty="0"/>
              <a:t>Besonderes Material:</a:t>
            </a:r>
          </a:p>
          <a:p>
            <a:endParaRPr lang="de-DE" sz="1400" i="1" dirty="0"/>
          </a:p>
          <a:p>
            <a:r>
              <a:rPr lang="de-DE" sz="1400" i="1" dirty="0" err="1"/>
              <a:t>Beamer</a:t>
            </a:r>
            <a:endParaRPr lang="de-DE" sz="1400" i="1" dirty="0"/>
          </a:p>
          <a:p>
            <a:r>
              <a:rPr lang="de-DE" sz="1400" i="1" dirty="0" err="1"/>
              <a:t>Powerpoint</a:t>
            </a:r>
            <a:r>
              <a:rPr lang="de-DE" sz="1400" i="1" dirty="0"/>
              <a:t>/Laptop</a:t>
            </a:r>
          </a:p>
          <a:p>
            <a:r>
              <a:rPr lang="de-DE" sz="1400" i="1" dirty="0"/>
              <a:t>Kabel/Strom</a:t>
            </a:r>
          </a:p>
          <a:p>
            <a:r>
              <a:rPr lang="de-DE" sz="1400" i="1" dirty="0"/>
              <a:t>Wand/Leinwand</a:t>
            </a:r>
          </a:p>
          <a:p>
            <a:endParaRPr lang="de-DE" sz="1400" i="1" dirty="0"/>
          </a:p>
          <a:p>
            <a:r>
              <a:rPr lang="de-DE" sz="1400" i="1" dirty="0"/>
              <a:t>Die Kinder platzieren sich mit gutem Blick auf die Leinwand und angemessenem Abstand zu einander mit einem Gegenstand (Hütchen/Ball/Leibchen) im Raum verteilt.</a:t>
            </a:r>
          </a:p>
          <a:p>
            <a:endParaRPr lang="de-DE" sz="1400" i="1" dirty="0"/>
          </a:p>
          <a:p>
            <a:r>
              <a:rPr lang="de-DE" sz="1400" i="1" dirty="0"/>
              <a:t>Auf der Leinwand erscheinen die Regeln/Vorgaben und im Anschluss, das große Rennen.</a:t>
            </a:r>
          </a:p>
          <a:p>
            <a:endParaRPr lang="de-DE" sz="1400" i="1" dirty="0"/>
          </a:p>
          <a:p>
            <a:r>
              <a:rPr lang="de-DE" sz="1400" i="1" dirty="0"/>
              <a:t>Beispiel: Gas geben (auf der Stelle laufen), kommt eine Banane geflogen (einmal um die eigene Achse drehen) etc. Insgesamt gibt es 8 Ereignisse und zahlreiche Kurven ;-)</a:t>
            </a:r>
          </a:p>
        </p:txBody>
      </p:sp>
    </p:spTree>
    <p:extLst>
      <p:ext uri="{BB962C8B-B14F-4D97-AF65-F5344CB8AC3E}">
        <p14:creationId xmlns:p14="http://schemas.microsoft.com/office/powerpoint/2010/main" val="35001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4" name="Grafik 3">
            <a:extLst>
              <a:ext uri="{FF2B5EF4-FFF2-40B4-BE49-F238E27FC236}">
                <a16:creationId xmlns:a16="http://schemas.microsoft.com/office/drawing/2014/main" id="{90007638-613E-79AA-6097-67666EF63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64768" y="-756701"/>
            <a:ext cx="5262464" cy="743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903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6.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635801" y="958355"/>
            <a:ext cx="7637736" cy="3693319"/>
          </a:xfrm>
          <a:prstGeom prst="rect">
            <a:avLst/>
          </a:prstGeom>
          <a:noFill/>
        </p:spPr>
        <p:txBody>
          <a:bodyPr wrap="square" rtlCol="0">
            <a:spAutoFit/>
          </a:bodyPr>
          <a:lstStyle/>
          <a:p>
            <a:pPr algn="just"/>
            <a:r>
              <a:rPr lang="de-DE" dirty="0"/>
              <a:t>Aufregung im Wald. Giesela die Ente ist verschwunden und niemand weiß wo sie ist. Die übrigen Enten schnattern wie wild durcheinander. Giesela wurde wohl zuletzt am kleinen Bach gesehen. Ein Hase macht den Vorschlag, dass alle zusammen an den Bach gehen, um zu schauen, ob es dort Hinweise auf Gieselas Verbleib gibt. Die Füchse glauben zu wissen, dass man sich keine Hoffnungen machen sollte. „Bestimmt hat der Jäger sich Giesela geholt“. Der Jäger jagt auch regelmäßig im Wald nach den Füchsen. Als alle Tiere am Bach ankommen staunen sie nicht schlecht. Keine Spuren von Giesela, dafür aber riesige Fußabdrücke am matschigen Ufer. „Das sind die Fußabdrücke vom großen dicken Bär“ krächzt die Krähe von einem Baum herunter. </a:t>
            </a:r>
            <a:r>
              <a:rPr lang="de-DE" dirty="0" err="1"/>
              <a:t>Ulv</a:t>
            </a:r>
            <a:r>
              <a:rPr lang="de-DE" dirty="0"/>
              <a:t> ergreift die Initiative: „Wir brauchen sofort ein Giesela Befreiungsteam. Wer kommt mit mir, um Giesela vor dem großen dicken Bären zu retten und wieder nach Hause zu den anderen Enten am Teich zu bringen?</a:t>
            </a:r>
            <a:r>
              <a:rPr lang="de-DE" sz="1800" i="1" dirty="0"/>
              <a:t> </a:t>
            </a:r>
            <a:endParaRPr lang="de-DE" dirty="0"/>
          </a:p>
        </p:txBody>
      </p:sp>
      <p:sp>
        <p:nvSpPr>
          <p:cNvPr id="3" name="Textfeld 2">
            <a:extLst>
              <a:ext uri="{FF2B5EF4-FFF2-40B4-BE49-F238E27FC236}">
                <a16:creationId xmlns:a16="http://schemas.microsoft.com/office/drawing/2014/main" id="{8ED49434-C4A3-449F-049C-17D4A4806C24}"/>
              </a:ext>
            </a:extLst>
          </p:cNvPr>
          <p:cNvSpPr txBox="1"/>
          <p:nvPr/>
        </p:nvSpPr>
        <p:spPr>
          <a:xfrm>
            <a:off x="8513685" y="143764"/>
            <a:ext cx="3557419" cy="3539430"/>
          </a:xfrm>
          <a:custGeom>
            <a:avLst/>
            <a:gdLst>
              <a:gd name="connsiteX0" fmla="*/ 0 w 3557419"/>
              <a:gd name="connsiteY0" fmla="*/ 0 h 3539430"/>
              <a:gd name="connsiteX1" fmla="*/ 557329 w 3557419"/>
              <a:gd name="connsiteY1" fmla="*/ 0 h 3539430"/>
              <a:gd name="connsiteX2" fmla="*/ 1043510 w 3557419"/>
              <a:gd name="connsiteY2" fmla="*/ 0 h 3539430"/>
              <a:gd name="connsiteX3" fmla="*/ 1707561 w 3557419"/>
              <a:gd name="connsiteY3" fmla="*/ 0 h 3539430"/>
              <a:gd name="connsiteX4" fmla="*/ 2264890 w 3557419"/>
              <a:gd name="connsiteY4" fmla="*/ 0 h 3539430"/>
              <a:gd name="connsiteX5" fmla="*/ 2822219 w 3557419"/>
              <a:gd name="connsiteY5" fmla="*/ 0 h 3539430"/>
              <a:gd name="connsiteX6" fmla="*/ 3557419 w 3557419"/>
              <a:gd name="connsiteY6" fmla="*/ 0 h 3539430"/>
              <a:gd name="connsiteX7" fmla="*/ 3557419 w 3557419"/>
              <a:gd name="connsiteY7" fmla="*/ 519116 h 3539430"/>
              <a:gd name="connsiteX8" fmla="*/ 3557419 w 3557419"/>
              <a:gd name="connsiteY8" fmla="*/ 1109021 h 3539430"/>
              <a:gd name="connsiteX9" fmla="*/ 3557419 w 3557419"/>
              <a:gd name="connsiteY9" fmla="*/ 1628138 h 3539430"/>
              <a:gd name="connsiteX10" fmla="*/ 3557419 w 3557419"/>
              <a:gd name="connsiteY10" fmla="*/ 2147254 h 3539430"/>
              <a:gd name="connsiteX11" fmla="*/ 3557419 w 3557419"/>
              <a:gd name="connsiteY11" fmla="*/ 2737159 h 3539430"/>
              <a:gd name="connsiteX12" fmla="*/ 3557419 w 3557419"/>
              <a:gd name="connsiteY12" fmla="*/ 3539430 h 3539430"/>
              <a:gd name="connsiteX13" fmla="*/ 3071238 w 3557419"/>
              <a:gd name="connsiteY13" fmla="*/ 3539430 h 3539430"/>
              <a:gd name="connsiteX14" fmla="*/ 2407187 w 3557419"/>
              <a:gd name="connsiteY14" fmla="*/ 3539430 h 3539430"/>
              <a:gd name="connsiteX15" fmla="*/ 1885432 w 3557419"/>
              <a:gd name="connsiteY15" fmla="*/ 3539430 h 3539430"/>
              <a:gd name="connsiteX16" fmla="*/ 1292529 w 3557419"/>
              <a:gd name="connsiteY16" fmla="*/ 3539430 h 3539430"/>
              <a:gd name="connsiteX17" fmla="*/ 628477 w 3557419"/>
              <a:gd name="connsiteY17" fmla="*/ 3539430 h 3539430"/>
              <a:gd name="connsiteX18" fmla="*/ 0 w 3557419"/>
              <a:gd name="connsiteY18" fmla="*/ 3539430 h 3539430"/>
              <a:gd name="connsiteX19" fmla="*/ 0 w 3557419"/>
              <a:gd name="connsiteY19" fmla="*/ 3055708 h 3539430"/>
              <a:gd name="connsiteX20" fmla="*/ 0 w 3557419"/>
              <a:gd name="connsiteY20" fmla="*/ 2536592 h 3539430"/>
              <a:gd name="connsiteX21" fmla="*/ 0 w 3557419"/>
              <a:gd name="connsiteY21" fmla="*/ 1982081 h 3539430"/>
              <a:gd name="connsiteX22" fmla="*/ 0 w 3557419"/>
              <a:gd name="connsiteY22" fmla="*/ 1321387 h 3539430"/>
              <a:gd name="connsiteX23" fmla="*/ 0 w 3557419"/>
              <a:gd name="connsiteY23" fmla="*/ 731482 h 3539430"/>
              <a:gd name="connsiteX24" fmla="*/ 0 w 3557419"/>
              <a:gd name="connsiteY24"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7419" h="3539430" extrusionOk="0">
                <a:moveTo>
                  <a:pt x="0" y="0"/>
                </a:moveTo>
                <a:cubicBezTo>
                  <a:pt x="215949" y="24552"/>
                  <a:pt x="298780" y="26376"/>
                  <a:pt x="557329" y="0"/>
                </a:cubicBezTo>
                <a:cubicBezTo>
                  <a:pt x="815878" y="-26376"/>
                  <a:pt x="869404" y="-8951"/>
                  <a:pt x="1043510" y="0"/>
                </a:cubicBezTo>
                <a:cubicBezTo>
                  <a:pt x="1217616" y="8951"/>
                  <a:pt x="1512103" y="32886"/>
                  <a:pt x="1707561" y="0"/>
                </a:cubicBezTo>
                <a:cubicBezTo>
                  <a:pt x="1903019" y="-32886"/>
                  <a:pt x="2092602" y="16963"/>
                  <a:pt x="2264890" y="0"/>
                </a:cubicBezTo>
                <a:cubicBezTo>
                  <a:pt x="2437178" y="-16963"/>
                  <a:pt x="2665307" y="-21734"/>
                  <a:pt x="2822219" y="0"/>
                </a:cubicBezTo>
                <a:cubicBezTo>
                  <a:pt x="2979131" y="21734"/>
                  <a:pt x="3409297" y="25551"/>
                  <a:pt x="3557419" y="0"/>
                </a:cubicBezTo>
                <a:cubicBezTo>
                  <a:pt x="3562950" y="218081"/>
                  <a:pt x="3581166" y="397054"/>
                  <a:pt x="3557419" y="519116"/>
                </a:cubicBezTo>
                <a:cubicBezTo>
                  <a:pt x="3533672" y="641178"/>
                  <a:pt x="3529519" y="847726"/>
                  <a:pt x="3557419" y="1109021"/>
                </a:cubicBezTo>
                <a:cubicBezTo>
                  <a:pt x="3585319" y="1370316"/>
                  <a:pt x="3575333" y="1430732"/>
                  <a:pt x="3557419" y="1628138"/>
                </a:cubicBezTo>
                <a:cubicBezTo>
                  <a:pt x="3539505" y="1825544"/>
                  <a:pt x="3541982" y="1894920"/>
                  <a:pt x="3557419" y="2147254"/>
                </a:cubicBezTo>
                <a:cubicBezTo>
                  <a:pt x="3572856" y="2399588"/>
                  <a:pt x="3569775" y="2579845"/>
                  <a:pt x="3557419" y="2737159"/>
                </a:cubicBezTo>
                <a:cubicBezTo>
                  <a:pt x="3545063" y="2894474"/>
                  <a:pt x="3563401" y="3252873"/>
                  <a:pt x="3557419" y="3539430"/>
                </a:cubicBezTo>
                <a:cubicBezTo>
                  <a:pt x="3433564" y="3547424"/>
                  <a:pt x="3235798" y="3534179"/>
                  <a:pt x="3071238" y="3539430"/>
                </a:cubicBezTo>
                <a:cubicBezTo>
                  <a:pt x="2906678" y="3544681"/>
                  <a:pt x="2552330" y="3571440"/>
                  <a:pt x="2407187" y="3539430"/>
                </a:cubicBezTo>
                <a:cubicBezTo>
                  <a:pt x="2262044" y="3507420"/>
                  <a:pt x="2049255" y="3562803"/>
                  <a:pt x="1885432" y="3539430"/>
                </a:cubicBezTo>
                <a:cubicBezTo>
                  <a:pt x="1721610" y="3516057"/>
                  <a:pt x="1482626" y="3531240"/>
                  <a:pt x="1292529" y="3539430"/>
                </a:cubicBezTo>
                <a:cubicBezTo>
                  <a:pt x="1102432" y="3547620"/>
                  <a:pt x="762846" y="3514710"/>
                  <a:pt x="628477" y="3539430"/>
                </a:cubicBezTo>
                <a:cubicBezTo>
                  <a:pt x="494108" y="3564150"/>
                  <a:pt x="188731" y="3519833"/>
                  <a:pt x="0" y="3539430"/>
                </a:cubicBezTo>
                <a:cubicBezTo>
                  <a:pt x="-18940" y="3414247"/>
                  <a:pt x="-19755" y="3245766"/>
                  <a:pt x="0" y="3055708"/>
                </a:cubicBezTo>
                <a:cubicBezTo>
                  <a:pt x="19755" y="2865650"/>
                  <a:pt x="22217" y="2760205"/>
                  <a:pt x="0" y="2536592"/>
                </a:cubicBezTo>
                <a:cubicBezTo>
                  <a:pt x="-22217" y="2312979"/>
                  <a:pt x="-5126" y="2094430"/>
                  <a:pt x="0" y="1982081"/>
                </a:cubicBezTo>
                <a:cubicBezTo>
                  <a:pt x="5126" y="1869732"/>
                  <a:pt x="30263" y="1478058"/>
                  <a:pt x="0" y="1321387"/>
                </a:cubicBezTo>
                <a:cubicBezTo>
                  <a:pt x="-30263" y="1164716"/>
                  <a:pt x="-7632" y="853555"/>
                  <a:pt x="0" y="731482"/>
                </a:cubicBezTo>
                <a:cubicBezTo>
                  <a:pt x="7632" y="609410"/>
                  <a:pt x="-26525" y="245010"/>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Der Bär schläft</a:t>
            </a:r>
          </a:p>
          <a:p>
            <a:endParaRPr lang="de-DE" sz="1400" i="1" dirty="0"/>
          </a:p>
          <a:p>
            <a:r>
              <a:rPr lang="de-DE" sz="1400" i="1" dirty="0"/>
              <a:t>Vorsicht! Ihr dürft euch immer nur bewegen, wenn der Bär schläft. Giesela kann zudem nicht fliegen, sie hat Flugangst. Und dann hat Giesela auch noch Platzangst, immer nur ein Kind darf Giesela berühren. Solange Giesela an Ort und Stelle liegt, frisst der Bär nur Kinder, die sich bewegen. Sobald Giesela aber von den Kindern aufgenommen wurde, wird er wütend und frisst immer ein Kind. Wenn er das Kind mit Giesela erwischt, dann kommt Giesela wieder zurück zum Bär.</a:t>
            </a:r>
          </a:p>
          <a:p>
            <a:endParaRPr lang="de-DE" sz="1400" i="1" dirty="0"/>
          </a:p>
          <a:p>
            <a:endParaRPr lang="de-DE" sz="1400" i="1" dirty="0"/>
          </a:p>
          <a:p>
            <a:endParaRPr lang="de-DE" sz="1400" i="1" dirty="0"/>
          </a:p>
        </p:txBody>
      </p:sp>
      <p:sp>
        <p:nvSpPr>
          <p:cNvPr id="4" name="Textfeld 3">
            <a:extLst>
              <a:ext uri="{FF2B5EF4-FFF2-40B4-BE49-F238E27FC236}">
                <a16:creationId xmlns:a16="http://schemas.microsoft.com/office/drawing/2014/main" id="{C39A6BBE-11AA-BE7C-3C47-6904E5C1ED4F}"/>
              </a:ext>
            </a:extLst>
          </p:cNvPr>
          <p:cNvSpPr txBox="1"/>
          <p:nvPr/>
        </p:nvSpPr>
        <p:spPr>
          <a:xfrm>
            <a:off x="8273537" y="3800411"/>
            <a:ext cx="3557418" cy="2031325"/>
          </a:xfrm>
          <a:custGeom>
            <a:avLst/>
            <a:gdLst>
              <a:gd name="connsiteX0" fmla="*/ 0 w 3557418"/>
              <a:gd name="connsiteY0" fmla="*/ 0 h 2031325"/>
              <a:gd name="connsiteX1" fmla="*/ 557329 w 3557418"/>
              <a:gd name="connsiteY1" fmla="*/ 0 h 2031325"/>
              <a:gd name="connsiteX2" fmla="*/ 1043509 w 3557418"/>
              <a:gd name="connsiteY2" fmla="*/ 0 h 2031325"/>
              <a:gd name="connsiteX3" fmla="*/ 1707561 w 3557418"/>
              <a:gd name="connsiteY3" fmla="*/ 0 h 2031325"/>
              <a:gd name="connsiteX4" fmla="*/ 2264889 w 3557418"/>
              <a:gd name="connsiteY4" fmla="*/ 0 h 2031325"/>
              <a:gd name="connsiteX5" fmla="*/ 2822218 w 3557418"/>
              <a:gd name="connsiteY5" fmla="*/ 0 h 2031325"/>
              <a:gd name="connsiteX6" fmla="*/ 3557418 w 3557418"/>
              <a:gd name="connsiteY6" fmla="*/ 0 h 2031325"/>
              <a:gd name="connsiteX7" fmla="*/ 3557418 w 3557418"/>
              <a:gd name="connsiteY7" fmla="*/ 636482 h 2031325"/>
              <a:gd name="connsiteX8" fmla="*/ 3557418 w 3557418"/>
              <a:gd name="connsiteY8" fmla="*/ 1313590 h 2031325"/>
              <a:gd name="connsiteX9" fmla="*/ 3557418 w 3557418"/>
              <a:gd name="connsiteY9" fmla="*/ 2031325 h 2031325"/>
              <a:gd name="connsiteX10" fmla="*/ 3035663 w 3557418"/>
              <a:gd name="connsiteY10" fmla="*/ 2031325 h 2031325"/>
              <a:gd name="connsiteX11" fmla="*/ 2442760 w 3557418"/>
              <a:gd name="connsiteY11" fmla="*/ 2031325 h 2031325"/>
              <a:gd name="connsiteX12" fmla="*/ 1885432 w 3557418"/>
              <a:gd name="connsiteY12" fmla="*/ 2031325 h 2031325"/>
              <a:gd name="connsiteX13" fmla="*/ 1221380 w 3557418"/>
              <a:gd name="connsiteY13" fmla="*/ 2031325 h 2031325"/>
              <a:gd name="connsiteX14" fmla="*/ 557329 w 3557418"/>
              <a:gd name="connsiteY14" fmla="*/ 2031325 h 2031325"/>
              <a:gd name="connsiteX15" fmla="*/ 0 w 3557418"/>
              <a:gd name="connsiteY15" fmla="*/ 2031325 h 2031325"/>
              <a:gd name="connsiteX16" fmla="*/ 0 w 3557418"/>
              <a:gd name="connsiteY16" fmla="*/ 1354217 h 2031325"/>
              <a:gd name="connsiteX17" fmla="*/ 0 w 3557418"/>
              <a:gd name="connsiteY17" fmla="*/ 697422 h 2031325"/>
              <a:gd name="connsiteX18" fmla="*/ 0 w 3557418"/>
              <a:gd name="connsiteY18"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7418" h="2031325" extrusionOk="0">
                <a:moveTo>
                  <a:pt x="0" y="0"/>
                </a:moveTo>
                <a:cubicBezTo>
                  <a:pt x="215949" y="24552"/>
                  <a:pt x="298780" y="26376"/>
                  <a:pt x="557329" y="0"/>
                </a:cubicBezTo>
                <a:cubicBezTo>
                  <a:pt x="815878" y="-26376"/>
                  <a:pt x="875987" y="-2974"/>
                  <a:pt x="1043509" y="0"/>
                </a:cubicBezTo>
                <a:cubicBezTo>
                  <a:pt x="1211031" y="2974"/>
                  <a:pt x="1509797" y="27774"/>
                  <a:pt x="1707561" y="0"/>
                </a:cubicBezTo>
                <a:cubicBezTo>
                  <a:pt x="1905325" y="-27774"/>
                  <a:pt x="2095178" y="16982"/>
                  <a:pt x="2264889" y="0"/>
                </a:cubicBezTo>
                <a:cubicBezTo>
                  <a:pt x="2434600" y="-16982"/>
                  <a:pt x="2665306" y="-21734"/>
                  <a:pt x="2822218" y="0"/>
                </a:cubicBezTo>
                <a:cubicBezTo>
                  <a:pt x="2979130" y="21734"/>
                  <a:pt x="3409296" y="25551"/>
                  <a:pt x="3557418" y="0"/>
                </a:cubicBezTo>
                <a:cubicBezTo>
                  <a:pt x="3587625" y="129429"/>
                  <a:pt x="3531667" y="403434"/>
                  <a:pt x="3557418" y="636482"/>
                </a:cubicBezTo>
                <a:cubicBezTo>
                  <a:pt x="3583169" y="869530"/>
                  <a:pt x="3531151" y="1005332"/>
                  <a:pt x="3557418" y="1313590"/>
                </a:cubicBezTo>
                <a:cubicBezTo>
                  <a:pt x="3583685" y="1621848"/>
                  <a:pt x="3542719" y="1866357"/>
                  <a:pt x="3557418" y="2031325"/>
                </a:cubicBezTo>
                <a:cubicBezTo>
                  <a:pt x="3427840" y="2028597"/>
                  <a:pt x="3223447" y="2020882"/>
                  <a:pt x="3035663" y="2031325"/>
                </a:cubicBezTo>
                <a:cubicBezTo>
                  <a:pt x="2847880" y="2041768"/>
                  <a:pt x="2734309" y="2060010"/>
                  <a:pt x="2442760" y="2031325"/>
                </a:cubicBezTo>
                <a:cubicBezTo>
                  <a:pt x="2151211" y="2002640"/>
                  <a:pt x="2083564" y="2059009"/>
                  <a:pt x="1885432" y="2031325"/>
                </a:cubicBezTo>
                <a:cubicBezTo>
                  <a:pt x="1687300" y="2003641"/>
                  <a:pt x="1393483" y="2019373"/>
                  <a:pt x="1221380" y="2031325"/>
                </a:cubicBezTo>
                <a:cubicBezTo>
                  <a:pt x="1049277" y="2043277"/>
                  <a:pt x="702472" y="2063335"/>
                  <a:pt x="557329" y="2031325"/>
                </a:cubicBezTo>
                <a:cubicBezTo>
                  <a:pt x="412186" y="1999315"/>
                  <a:pt x="173062" y="2007712"/>
                  <a:pt x="0" y="2031325"/>
                </a:cubicBezTo>
                <a:cubicBezTo>
                  <a:pt x="24888" y="1845826"/>
                  <a:pt x="-28531" y="1541095"/>
                  <a:pt x="0" y="1354217"/>
                </a:cubicBezTo>
                <a:cubicBezTo>
                  <a:pt x="28531" y="1167339"/>
                  <a:pt x="-20327" y="928569"/>
                  <a:pt x="0" y="697422"/>
                </a:cubicBezTo>
                <a:cubicBezTo>
                  <a:pt x="20327" y="466275"/>
                  <a:pt x="4611" y="277185"/>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Fuchs und Jäger</a:t>
            </a:r>
          </a:p>
          <a:p>
            <a:endParaRPr lang="de-DE" sz="1400" i="1" dirty="0"/>
          </a:p>
          <a:p>
            <a:r>
              <a:rPr lang="de-DE" sz="1400" i="1" dirty="0"/>
              <a:t>Alle Kinder bekommen ein Leibchen und stecken sich dieses als Schwänzchen in die Hose. So werden sie zum Fuchs. Ein Kind spielt den Jäger und versucht die Schwänzchen zu ziehen.</a:t>
            </a:r>
          </a:p>
          <a:p>
            <a:r>
              <a:rPr lang="de-DE" sz="1400" i="1" dirty="0"/>
              <a:t>Variationen: auf Zeit, mehrere Jäger, </a:t>
            </a:r>
            <a:r>
              <a:rPr lang="de-DE" sz="1400" i="1" dirty="0" err="1"/>
              <a:t>Schwänzchendoktor</a:t>
            </a:r>
            <a:endParaRPr lang="de-DE" sz="1400" i="1" dirty="0"/>
          </a:p>
        </p:txBody>
      </p:sp>
    </p:spTree>
    <p:extLst>
      <p:ext uri="{BB962C8B-B14F-4D97-AF65-F5344CB8AC3E}">
        <p14:creationId xmlns:p14="http://schemas.microsoft.com/office/powerpoint/2010/main" val="29507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3" name="Grafik 2">
            <a:extLst>
              <a:ext uri="{FF2B5EF4-FFF2-40B4-BE49-F238E27FC236}">
                <a16:creationId xmlns:a16="http://schemas.microsoft.com/office/drawing/2014/main" id="{B2BA712D-2B87-2DBE-CCFA-74144986A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43470" y="-1031210"/>
            <a:ext cx="5505060" cy="7778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59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7. Einheit</a:t>
            </a:r>
            <a:endParaRPr lang="de-DE"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635801" y="958355"/>
            <a:ext cx="7637736" cy="1754326"/>
          </a:xfrm>
          <a:prstGeom prst="rect">
            <a:avLst/>
          </a:prstGeom>
          <a:noFill/>
        </p:spPr>
        <p:txBody>
          <a:bodyPr wrap="square" rtlCol="0">
            <a:spAutoFit/>
          </a:bodyPr>
          <a:lstStyle/>
          <a:p>
            <a:r>
              <a:rPr lang="de-DE" dirty="0"/>
              <a:t>Heute ist </a:t>
            </a:r>
            <a:r>
              <a:rPr lang="de-DE" dirty="0" err="1"/>
              <a:t>Ulvs</a:t>
            </a:r>
            <a:r>
              <a:rPr lang="de-DE" dirty="0"/>
              <a:t> Geburtstag. Wenn man Geburtstag hat, dann ist das immer etwas ganz besonderes. </a:t>
            </a:r>
            <a:r>
              <a:rPr lang="de-DE" dirty="0" err="1"/>
              <a:t>Ulv</a:t>
            </a:r>
            <a:r>
              <a:rPr lang="de-DE" dirty="0"/>
              <a:t> liebt Geburtstagskuchen und freut sich alle seine Freund zu sehen. Doch am meisten freut er sich immer, dass er sich als Geburtstagskind ein Spiel wünschen darf, was alle zusammen spielen. </a:t>
            </a:r>
            <a:r>
              <a:rPr lang="de-DE" b="1" dirty="0"/>
              <a:t>Was ist euer Lieblingsspiel? </a:t>
            </a:r>
            <a:r>
              <a:rPr lang="de-DE" dirty="0"/>
              <a:t>Heute dürfen sich die Kinder zwei Spiele wünschen, die ihnen bisher besonders viel Spaß gemacht haben.</a:t>
            </a:r>
            <a:endParaRPr lang="de-DE" b="1" dirty="0"/>
          </a:p>
        </p:txBody>
      </p:sp>
      <p:sp>
        <p:nvSpPr>
          <p:cNvPr id="3" name="Textfeld 2">
            <a:extLst>
              <a:ext uri="{FF2B5EF4-FFF2-40B4-BE49-F238E27FC236}">
                <a16:creationId xmlns:a16="http://schemas.microsoft.com/office/drawing/2014/main" id="{8ED49434-C4A3-449F-049C-17D4A4806C24}"/>
              </a:ext>
            </a:extLst>
          </p:cNvPr>
          <p:cNvSpPr txBox="1"/>
          <p:nvPr/>
        </p:nvSpPr>
        <p:spPr>
          <a:xfrm>
            <a:off x="8513685" y="143764"/>
            <a:ext cx="3557419" cy="307777"/>
          </a:xfrm>
          <a:custGeom>
            <a:avLst/>
            <a:gdLst>
              <a:gd name="connsiteX0" fmla="*/ 0 w 3557419"/>
              <a:gd name="connsiteY0" fmla="*/ 0 h 307777"/>
              <a:gd name="connsiteX1" fmla="*/ 557329 w 3557419"/>
              <a:gd name="connsiteY1" fmla="*/ 0 h 307777"/>
              <a:gd name="connsiteX2" fmla="*/ 1043510 w 3557419"/>
              <a:gd name="connsiteY2" fmla="*/ 0 h 307777"/>
              <a:gd name="connsiteX3" fmla="*/ 1707561 w 3557419"/>
              <a:gd name="connsiteY3" fmla="*/ 0 h 307777"/>
              <a:gd name="connsiteX4" fmla="*/ 2264890 w 3557419"/>
              <a:gd name="connsiteY4" fmla="*/ 0 h 307777"/>
              <a:gd name="connsiteX5" fmla="*/ 2822219 w 3557419"/>
              <a:gd name="connsiteY5" fmla="*/ 0 h 307777"/>
              <a:gd name="connsiteX6" fmla="*/ 3557419 w 3557419"/>
              <a:gd name="connsiteY6" fmla="*/ 0 h 307777"/>
              <a:gd name="connsiteX7" fmla="*/ 3557419 w 3557419"/>
              <a:gd name="connsiteY7" fmla="*/ 307777 h 307777"/>
              <a:gd name="connsiteX8" fmla="*/ 2964516 w 3557419"/>
              <a:gd name="connsiteY8" fmla="*/ 307777 h 307777"/>
              <a:gd name="connsiteX9" fmla="*/ 2478335 w 3557419"/>
              <a:gd name="connsiteY9" fmla="*/ 307777 h 307777"/>
              <a:gd name="connsiteX10" fmla="*/ 1885432 w 3557419"/>
              <a:gd name="connsiteY10" fmla="*/ 307777 h 307777"/>
              <a:gd name="connsiteX11" fmla="*/ 1292529 w 3557419"/>
              <a:gd name="connsiteY11" fmla="*/ 307777 h 307777"/>
              <a:gd name="connsiteX12" fmla="*/ 735200 w 3557419"/>
              <a:gd name="connsiteY12" fmla="*/ 307777 h 307777"/>
              <a:gd name="connsiteX13" fmla="*/ 0 w 3557419"/>
              <a:gd name="connsiteY13" fmla="*/ 307777 h 307777"/>
              <a:gd name="connsiteX14" fmla="*/ 0 w 3557419"/>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7419" h="307777" extrusionOk="0">
                <a:moveTo>
                  <a:pt x="0" y="0"/>
                </a:moveTo>
                <a:cubicBezTo>
                  <a:pt x="215949" y="24552"/>
                  <a:pt x="298780" y="26376"/>
                  <a:pt x="557329" y="0"/>
                </a:cubicBezTo>
                <a:cubicBezTo>
                  <a:pt x="815878" y="-26376"/>
                  <a:pt x="869404" y="-8951"/>
                  <a:pt x="1043510" y="0"/>
                </a:cubicBezTo>
                <a:cubicBezTo>
                  <a:pt x="1217616" y="8951"/>
                  <a:pt x="1512103" y="32886"/>
                  <a:pt x="1707561" y="0"/>
                </a:cubicBezTo>
                <a:cubicBezTo>
                  <a:pt x="1903019" y="-32886"/>
                  <a:pt x="2092602" y="16963"/>
                  <a:pt x="2264890" y="0"/>
                </a:cubicBezTo>
                <a:cubicBezTo>
                  <a:pt x="2437178" y="-16963"/>
                  <a:pt x="2665307" y="-21734"/>
                  <a:pt x="2822219" y="0"/>
                </a:cubicBezTo>
                <a:cubicBezTo>
                  <a:pt x="2979131" y="21734"/>
                  <a:pt x="3409297" y="25551"/>
                  <a:pt x="3557419" y="0"/>
                </a:cubicBezTo>
                <a:cubicBezTo>
                  <a:pt x="3546530" y="141721"/>
                  <a:pt x="3546410" y="208708"/>
                  <a:pt x="3557419" y="307777"/>
                </a:cubicBezTo>
                <a:cubicBezTo>
                  <a:pt x="3386967" y="325054"/>
                  <a:pt x="3133908" y="315377"/>
                  <a:pt x="2964516" y="307777"/>
                </a:cubicBezTo>
                <a:cubicBezTo>
                  <a:pt x="2795124" y="300177"/>
                  <a:pt x="2711179" y="311672"/>
                  <a:pt x="2478335" y="307777"/>
                </a:cubicBezTo>
                <a:cubicBezTo>
                  <a:pt x="2245491" y="303882"/>
                  <a:pt x="2150201" y="279877"/>
                  <a:pt x="1885432" y="307777"/>
                </a:cubicBezTo>
                <a:cubicBezTo>
                  <a:pt x="1620663" y="335677"/>
                  <a:pt x="1584078" y="336462"/>
                  <a:pt x="1292529" y="307777"/>
                </a:cubicBezTo>
                <a:cubicBezTo>
                  <a:pt x="1000980" y="279092"/>
                  <a:pt x="936330" y="284621"/>
                  <a:pt x="735200" y="307777"/>
                </a:cubicBezTo>
                <a:cubicBezTo>
                  <a:pt x="534070" y="330933"/>
                  <a:pt x="241566" y="343733"/>
                  <a:pt x="0" y="307777"/>
                </a:cubicBezTo>
                <a:cubicBezTo>
                  <a:pt x="9197" y="163092"/>
                  <a:pt x="14169" y="137020"/>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Wunschspiel der Kinder</a:t>
            </a:r>
          </a:p>
        </p:txBody>
      </p:sp>
      <p:sp>
        <p:nvSpPr>
          <p:cNvPr id="4" name="Textfeld 3">
            <a:extLst>
              <a:ext uri="{FF2B5EF4-FFF2-40B4-BE49-F238E27FC236}">
                <a16:creationId xmlns:a16="http://schemas.microsoft.com/office/drawing/2014/main" id="{C39A6BBE-11AA-BE7C-3C47-6904E5C1ED4F}"/>
              </a:ext>
            </a:extLst>
          </p:cNvPr>
          <p:cNvSpPr txBox="1"/>
          <p:nvPr/>
        </p:nvSpPr>
        <p:spPr>
          <a:xfrm>
            <a:off x="8273537" y="3837543"/>
            <a:ext cx="3557418" cy="307777"/>
          </a:xfrm>
          <a:custGeom>
            <a:avLst/>
            <a:gdLst>
              <a:gd name="connsiteX0" fmla="*/ 0 w 3557418"/>
              <a:gd name="connsiteY0" fmla="*/ 0 h 307777"/>
              <a:gd name="connsiteX1" fmla="*/ 557329 w 3557418"/>
              <a:gd name="connsiteY1" fmla="*/ 0 h 307777"/>
              <a:gd name="connsiteX2" fmla="*/ 1043509 w 3557418"/>
              <a:gd name="connsiteY2" fmla="*/ 0 h 307777"/>
              <a:gd name="connsiteX3" fmla="*/ 1707561 w 3557418"/>
              <a:gd name="connsiteY3" fmla="*/ 0 h 307777"/>
              <a:gd name="connsiteX4" fmla="*/ 2264889 w 3557418"/>
              <a:gd name="connsiteY4" fmla="*/ 0 h 307777"/>
              <a:gd name="connsiteX5" fmla="*/ 2822218 w 3557418"/>
              <a:gd name="connsiteY5" fmla="*/ 0 h 307777"/>
              <a:gd name="connsiteX6" fmla="*/ 3557418 w 3557418"/>
              <a:gd name="connsiteY6" fmla="*/ 0 h 307777"/>
              <a:gd name="connsiteX7" fmla="*/ 3557418 w 3557418"/>
              <a:gd name="connsiteY7" fmla="*/ 307777 h 307777"/>
              <a:gd name="connsiteX8" fmla="*/ 2964515 w 3557418"/>
              <a:gd name="connsiteY8" fmla="*/ 307777 h 307777"/>
              <a:gd name="connsiteX9" fmla="*/ 2478335 w 3557418"/>
              <a:gd name="connsiteY9" fmla="*/ 307777 h 307777"/>
              <a:gd name="connsiteX10" fmla="*/ 1885432 w 3557418"/>
              <a:gd name="connsiteY10" fmla="*/ 307777 h 307777"/>
              <a:gd name="connsiteX11" fmla="*/ 1292529 w 3557418"/>
              <a:gd name="connsiteY11" fmla="*/ 307777 h 307777"/>
              <a:gd name="connsiteX12" fmla="*/ 735200 w 3557418"/>
              <a:gd name="connsiteY12" fmla="*/ 307777 h 307777"/>
              <a:gd name="connsiteX13" fmla="*/ 0 w 3557418"/>
              <a:gd name="connsiteY13" fmla="*/ 307777 h 307777"/>
              <a:gd name="connsiteX14" fmla="*/ 0 w 3557418"/>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7418" h="307777" extrusionOk="0">
                <a:moveTo>
                  <a:pt x="0" y="0"/>
                </a:moveTo>
                <a:cubicBezTo>
                  <a:pt x="215949" y="24552"/>
                  <a:pt x="298780" y="26376"/>
                  <a:pt x="557329" y="0"/>
                </a:cubicBezTo>
                <a:cubicBezTo>
                  <a:pt x="815878" y="-26376"/>
                  <a:pt x="875987" y="-2974"/>
                  <a:pt x="1043509" y="0"/>
                </a:cubicBezTo>
                <a:cubicBezTo>
                  <a:pt x="1211031" y="2974"/>
                  <a:pt x="1509797" y="27774"/>
                  <a:pt x="1707561" y="0"/>
                </a:cubicBezTo>
                <a:cubicBezTo>
                  <a:pt x="1905325" y="-27774"/>
                  <a:pt x="2095178" y="16982"/>
                  <a:pt x="2264889" y="0"/>
                </a:cubicBezTo>
                <a:cubicBezTo>
                  <a:pt x="2434600" y="-16982"/>
                  <a:pt x="2665306" y="-21734"/>
                  <a:pt x="2822218" y="0"/>
                </a:cubicBezTo>
                <a:cubicBezTo>
                  <a:pt x="2979130" y="21734"/>
                  <a:pt x="3409296" y="25551"/>
                  <a:pt x="3557418" y="0"/>
                </a:cubicBezTo>
                <a:cubicBezTo>
                  <a:pt x="3546529" y="141721"/>
                  <a:pt x="3546409" y="208708"/>
                  <a:pt x="3557418" y="307777"/>
                </a:cubicBezTo>
                <a:cubicBezTo>
                  <a:pt x="3386966" y="325054"/>
                  <a:pt x="3133907" y="315377"/>
                  <a:pt x="2964515" y="307777"/>
                </a:cubicBezTo>
                <a:cubicBezTo>
                  <a:pt x="2795123" y="300177"/>
                  <a:pt x="2704194" y="309653"/>
                  <a:pt x="2478335" y="307777"/>
                </a:cubicBezTo>
                <a:cubicBezTo>
                  <a:pt x="2252476" y="305901"/>
                  <a:pt x="2150201" y="279877"/>
                  <a:pt x="1885432" y="307777"/>
                </a:cubicBezTo>
                <a:cubicBezTo>
                  <a:pt x="1620663" y="335677"/>
                  <a:pt x="1584078" y="336462"/>
                  <a:pt x="1292529" y="307777"/>
                </a:cubicBezTo>
                <a:cubicBezTo>
                  <a:pt x="1000980" y="279092"/>
                  <a:pt x="936330" y="284621"/>
                  <a:pt x="735200" y="307777"/>
                </a:cubicBezTo>
                <a:cubicBezTo>
                  <a:pt x="534070" y="330933"/>
                  <a:pt x="241566" y="343733"/>
                  <a:pt x="0" y="307777"/>
                </a:cubicBezTo>
                <a:cubicBezTo>
                  <a:pt x="9197" y="163092"/>
                  <a:pt x="14169" y="137020"/>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2.Spiel: Wunschspiel der Kinder</a:t>
            </a:r>
          </a:p>
        </p:txBody>
      </p:sp>
    </p:spTree>
    <p:extLst>
      <p:ext uri="{BB962C8B-B14F-4D97-AF65-F5344CB8AC3E}">
        <p14:creationId xmlns:p14="http://schemas.microsoft.com/office/powerpoint/2010/main" val="377022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187102" y="75901"/>
            <a:ext cx="9370422" cy="1325563"/>
          </a:xfrm>
        </p:spPr>
        <p:txBody>
          <a:bodyPr>
            <a:normAutofit fontScale="90000"/>
          </a:bodyPr>
          <a:lstStyle/>
          <a:p>
            <a:pPr algn="ctr"/>
            <a:r>
              <a:rPr lang="de-DE" sz="5300" b="1" dirty="0"/>
              <a:t>Kurzvorstellung des </a:t>
            </a:r>
            <a:br>
              <a:rPr lang="de-DE" sz="5300" b="1" dirty="0"/>
            </a:br>
            <a:r>
              <a:rPr lang="de-DE" sz="5300" b="1" dirty="0"/>
              <a:t>TC Freisenbruch 02 e.V.</a:t>
            </a:r>
            <a:endParaRPr lang="de-DE" b="1" dirty="0"/>
          </a:p>
        </p:txBody>
      </p:sp>
      <p:sp>
        <p:nvSpPr>
          <p:cNvPr id="4" name="Textfeld 3">
            <a:extLst>
              <a:ext uri="{FF2B5EF4-FFF2-40B4-BE49-F238E27FC236}">
                <a16:creationId xmlns:a16="http://schemas.microsoft.com/office/drawing/2014/main" id="{B38CE683-BFAC-F060-3A85-BC58A2337541}"/>
              </a:ext>
            </a:extLst>
          </p:cNvPr>
          <p:cNvSpPr txBox="1"/>
          <p:nvPr/>
        </p:nvSpPr>
        <p:spPr>
          <a:xfrm>
            <a:off x="1110102" y="1724228"/>
            <a:ext cx="8682445"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800" dirty="0"/>
              <a:t>Gegründet 1902 </a:t>
            </a:r>
          </a:p>
          <a:p>
            <a:pPr marL="285750" indent="-285750">
              <a:lnSpc>
                <a:spcPct val="150000"/>
              </a:lnSpc>
              <a:buFont typeface="Arial" panose="020B0604020202020204" pitchFamily="34" charset="0"/>
              <a:buChar char="•"/>
            </a:pPr>
            <a:r>
              <a:rPr lang="de-DE" sz="2800" dirty="0"/>
              <a:t>Ansässig in Essen</a:t>
            </a:r>
          </a:p>
          <a:p>
            <a:pPr marL="285750" indent="-285750">
              <a:lnSpc>
                <a:spcPct val="150000"/>
              </a:lnSpc>
              <a:buFont typeface="Arial" panose="020B0604020202020204" pitchFamily="34" charset="0"/>
              <a:buChar char="•"/>
            </a:pPr>
            <a:r>
              <a:rPr lang="de-DE" sz="2800" dirty="0"/>
              <a:t>Mitgliederzahl: 259 </a:t>
            </a:r>
          </a:p>
          <a:p>
            <a:pPr marL="285750" indent="-285750">
              <a:lnSpc>
                <a:spcPct val="150000"/>
              </a:lnSpc>
              <a:buFont typeface="Arial" panose="020B0604020202020204" pitchFamily="34" charset="0"/>
              <a:buChar char="•"/>
            </a:pPr>
            <a:r>
              <a:rPr lang="de-DE" sz="2800" dirty="0"/>
              <a:t>Sportarten: ursprünglich Turnen</a:t>
            </a:r>
          </a:p>
          <a:p>
            <a:pPr>
              <a:lnSpc>
                <a:spcPct val="150000"/>
              </a:lnSpc>
            </a:pPr>
            <a:r>
              <a:rPr lang="de-DE" sz="2800" dirty="0"/>
              <a:t> seit 1945 ausschließlich Fußball</a:t>
            </a:r>
          </a:p>
        </p:txBody>
      </p:sp>
      <p:pic>
        <p:nvPicPr>
          <p:cNvPr id="3" name="Grafik 2">
            <a:extLst>
              <a:ext uri="{FF2B5EF4-FFF2-40B4-BE49-F238E27FC236}">
                <a16:creationId xmlns:a16="http://schemas.microsoft.com/office/drawing/2014/main" id="{4325E894-76EB-1310-EEB7-19780ECAF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522" y="813384"/>
            <a:ext cx="4455216" cy="2292852"/>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BBC656B4-9268-8954-42E0-0760AE3F9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54" y="3429000"/>
            <a:ext cx="4713633" cy="2390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114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4" name="Grafik 3">
            <a:extLst>
              <a:ext uri="{FF2B5EF4-FFF2-40B4-BE49-F238E27FC236}">
                <a16:creationId xmlns:a16="http://schemas.microsoft.com/office/drawing/2014/main" id="{10FB30D2-0A73-6461-B4BC-16B0880B8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88233" y="-1015200"/>
            <a:ext cx="5615533" cy="7934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48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8. Einheit</a:t>
            </a:r>
            <a:endParaRPr lang="de-DE" dirty="0"/>
          </a:p>
        </p:txBody>
      </p:sp>
      <p:sp>
        <p:nvSpPr>
          <p:cNvPr id="3" name="Textfeld 2">
            <a:extLst>
              <a:ext uri="{FF2B5EF4-FFF2-40B4-BE49-F238E27FC236}">
                <a16:creationId xmlns:a16="http://schemas.microsoft.com/office/drawing/2014/main" id="{8ED49434-C4A3-449F-049C-17D4A4806C24}"/>
              </a:ext>
            </a:extLst>
          </p:cNvPr>
          <p:cNvSpPr txBox="1"/>
          <p:nvPr/>
        </p:nvSpPr>
        <p:spPr>
          <a:xfrm>
            <a:off x="8513685" y="143764"/>
            <a:ext cx="3275861" cy="6340197"/>
          </a:xfrm>
          <a:custGeom>
            <a:avLst/>
            <a:gdLst>
              <a:gd name="connsiteX0" fmla="*/ 0 w 3275861"/>
              <a:gd name="connsiteY0" fmla="*/ 0 h 6340197"/>
              <a:gd name="connsiteX1" fmla="*/ 622414 w 3275861"/>
              <a:gd name="connsiteY1" fmla="*/ 0 h 6340197"/>
              <a:gd name="connsiteX2" fmla="*/ 1179310 w 3275861"/>
              <a:gd name="connsiteY2" fmla="*/ 0 h 6340197"/>
              <a:gd name="connsiteX3" fmla="*/ 1899999 w 3275861"/>
              <a:gd name="connsiteY3" fmla="*/ 0 h 6340197"/>
              <a:gd name="connsiteX4" fmla="*/ 2522413 w 3275861"/>
              <a:gd name="connsiteY4" fmla="*/ 0 h 6340197"/>
              <a:gd name="connsiteX5" fmla="*/ 3275861 w 3275861"/>
              <a:gd name="connsiteY5" fmla="*/ 0 h 6340197"/>
              <a:gd name="connsiteX6" fmla="*/ 3275861 w 3275861"/>
              <a:gd name="connsiteY6" fmla="*/ 760824 h 6340197"/>
              <a:gd name="connsiteX7" fmla="*/ 3275861 w 3275861"/>
              <a:gd name="connsiteY7" fmla="*/ 1394843 h 6340197"/>
              <a:gd name="connsiteX8" fmla="*/ 3275861 w 3275861"/>
              <a:gd name="connsiteY8" fmla="*/ 2028863 h 6340197"/>
              <a:gd name="connsiteX9" fmla="*/ 3275861 w 3275861"/>
              <a:gd name="connsiteY9" fmla="*/ 2536079 h 6340197"/>
              <a:gd name="connsiteX10" fmla="*/ 3275861 w 3275861"/>
              <a:gd name="connsiteY10" fmla="*/ 3043295 h 6340197"/>
              <a:gd name="connsiteX11" fmla="*/ 3275861 w 3275861"/>
              <a:gd name="connsiteY11" fmla="*/ 3677314 h 6340197"/>
              <a:gd name="connsiteX12" fmla="*/ 3275861 w 3275861"/>
              <a:gd name="connsiteY12" fmla="*/ 4374736 h 6340197"/>
              <a:gd name="connsiteX13" fmla="*/ 3275861 w 3275861"/>
              <a:gd name="connsiteY13" fmla="*/ 4818550 h 6340197"/>
              <a:gd name="connsiteX14" fmla="*/ 3275861 w 3275861"/>
              <a:gd name="connsiteY14" fmla="*/ 5452569 h 6340197"/>
              <a:gd name="connsiteX15" fmla="*/ 3275861 w 3275861"/>
              <a:gd name="connsiteY15" fmla="*/ 6340197 h 6340197"/>
              <a:gd name="connsiteX16" fmla="*/ 2620689 w 3275861"/>
              <a:gd name="connsiteY16" fmla="*/ 6340197 h 6340197"/>
              <a:gd name="connsiteX17" fmla="*/ 1899999 w 3275861"/>
              <a:gd name="connsiteY17" fmla="*/ 6340197 h 6340197"/>
              <a:gd name="connsiteX18" fmla="*/ 1244827 w 3275861"/>
              <a:gd name="connsiteY18" fmla="*/ 6340197 h 6340197"/>
              <a:gd name="connsiteX19" fmla="*/ 687931 w 3275861"/>
              <a:gd name="connsiteY19" fmla="*/ 6340197 h 6340197"/>
              <a:gd name="connsiteX20" fmla="*/ 0 w 3275861"/>
              <a:gd name="connsiteY20" fmla="*/ 6340197 h 6340197"/>
              <a:gd name="connsiteX21" fmla="*/ 0 w 3275861"/>
              <a:gd name="connsiteY21" fmla="*/ 5579373 h 6340197"/>
              <a:gd name="connsiteX22" fmla="*/ 0 w 3275861"/>
              <a:gd name="connsiteY22" fmla="*/ 4818550 h 6340197"/>
              <a:gd name="connsiteX23" fmla="*/ 0 w 3275861"/>
              <a:gd name="connsiteY23" fmla="*/ 4184530 h 6340197"/>
              <a:gd name="connsiteX24" fmla="*/ 0 w 3275861"/>
              <a:gd name="connsiteY24" fmla="*/ 3613912 h 6340197"/>
              <a:gd name="connsiteX25" fmla="*/ 0 w 3275861"/>
              <a:gd name="connsiteY25" fmla="*/ 3170099 h 6340197"/>
              <a:gd name="connsiteX26" fmla="*/ 0 w 3275861"/>
              <a:gd name="connsiteY26" fmla="*/ 2726285 h 6340197"/>
              <a:gd name="connsiteX27" fmla="*/ 0 w 3275861"/>
              <a:gd name="connsiteY27" fmla="*/ 2028863 h 6340197"/>
              <a:gd name="connsiteX28" fmla="*/ 0 w 3275861"/>
              <a:gd name="connsiteY28" fmla="*/ 1521647 h 6340197"/>
              <a:gd name="connsiteX29" fmla="*/ 0 w 3275861"/>
              <a:gd name="connsiteY29" fmla="*/ 760824 h 6340197"/>
              <a:gd name="connsiteX30" fmla="*/ 0 w 3275861"/>
              <a:gd name="connsiteY30" fmla="*/ 0 h 634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75861" h="6340197" extrusionOk="0">
                <a:moveTo>
                  <a:pt x="0" y="0"/>
                </a:moveTo>
                <a:cubicBezTo>
                  <a:pt x="175341" y="-17598"/>
                  <a:pt x="496636" y="-14880"/>
                  <a:pt x="622414" y="0"/>
                </a:cubicBezTo>
                <a:cubicBezTo>
                  <a:pt x="748192" y="14880"/>
                  <a:pt x="1041177" y="-13193"/>
                  <a:pt x="1179310" y="0"/>
                </a:cubicBezTo>
                <a:cubicBezTo>
                  <a:pt x="1317443" y="13193"/>
                  <a:pt x="1720746" y="-25286"/>
                  <a:pt x="1899999" y="0"/>
                </a:cubicBezTo>
                <a:cubicBezTo>
                  <a:pt x="2079252" y="25286"/>
                  <a:pt x="2350869" y="15413"/>
                  <a:pt x="2522413" y="0"/>
                </a:cubicBezTo>
                <a:cubicBezTo>
                  <a:pt x="2693957" y="-15413"/>
                  <a:pt x="3048720" y="1325"/>
                  <a:pt x="3275861" y="0"/>
                </a:cubicBezTo>
                <a:cubicBezTo>
                  <a:pt x="3257298" y="252112"/>
                  <a:pt x="3280712" y="497322"/>
                  <a:pt x="3275861" y="760824"/>
                </a:cubicBezTo>
                <a:cubicBezTo>
                  <a:pt x="3271010" y="1024326"/>
                  <a:pt x="3250531" y="1180668"/>
                  <a:pt x="3275861" y="1394843"/>
                </a:cubicBezTo>
                <a:cubicBezTo>
                  <a:pt x="3301191" y="1609018"/>
                  <a:pt x="3290115" y="1812729"/>
                  <a:pt x="3275861" y="2028863"/>
                </a:cubicBezTo>
                <a:cubicBezTo>
                  <a:pt x="3261607" y="2244997"/>
                  <a:pt x="3294394" y="2391032"/>
                  <a:pt x="3275861" y="2536079"/>
                </a:cubicBezTo>
                <a:cubicBezTo>
                  <a:pt x="3257328" y="2681126"/>
                  <a:pt x="3272356" y="2933818"/>
                  <a:pt x="3275861" y="3043295"/>
                </a:cubicBezTo>
                <a:cubicBezTo>
                  <a:pt x="3279366" y="3152772"/>
                  <a:pt x="3301636" y="3432511"/>
                  <a:pt x="3275861" y="3677314"/>
                </a:cubicBezTo>
                <a:cubicBezTo>
                  <a:pt x="3250086" y="3922117"/>
                  <a:pt x="3294640" y="4196311"/>
                  <a:pt x="3275861" y="4374736"/>
                </a:cubicBezTo>
                <a:cubicBezTo>
                  <a:pt x="3257082" y="4553161"/>
                  <a:pt x="3296312" y="4612529"/>
                  <a:pt x="3275861" y="4818550"/>
                </a:cubicBezTo>
                <a:cubicBezTo>
                  <a:pt x="3255410" y="5024571"/>
                  <a:pt x="3275321" y="5309410"/>
                  <a:pt x="3275861" y="5452569"/>
                </a:cubicBezTo>
                <a:cubicBezTo>
                  <a:pt x="3276401" y="5595728"/>
                  <a:pt x="3319701" y="5968480"/>
                  <a:pt x="3275861" y="6340197"/>
                </a:cubicBezTo>
                <a:cubicBezTo>
                  <a:pt x="3109244" y="6369476"/>
                  <a:pt x="2768072" y="6315693"/>
                  <a:pt x="2620689" y="6340197"/>
                </a:cubicBezTo>
                <a:cubicBezTo>
                  <a:pt x="2473306" y="6364701"/>
                  <a:pt x="2178340" y="6322068"/>
                  <a:pt x="1899999" y="6340197"/>
                </a:cubicBezTo>
                <a:cubicBezTo>
                  <a:pt x="1621658" y="6358327"/>
                  <a:pt x="1423153" y="6370489"/>
                  <a:pt x="1244827" y="6340197"/>
                </a:cubicBezTo>
                <a:cubicBezTo>
                  <a:pt x="1066501" y="6309905"/>
                  <a:pt x="916225" y="6325965"/>
                  <a:pt x="687931" y="6340197"/>
                </a:cubicBezTo>
                <a:cubicBezTo>
                  <a:pt x="459637" y="6354429"/>
                  <a:pt x="252676" y="6356793"/>
                  <a:pt x="0" y="6340197"/>
                </a:cubicBezTo>
                <a:cubicBezTo>
                  <a:pt x="-26552" y="6086129"/>
                  <a:pt x="-10280" y="5851529"/>
                  <a:pt x="0" y="5579373"/>
                </a:cubicBezTo>
                <a:cubicBezTo>
                  <a:pt x="10280" y="5307217"/>
                  <a:pt x="37314" y="5177190"/>
                  <a:pt x="0" y="4818550"/>
                </a:cubicBezTo>
                <a:cubicBezTo>
                  <a:pt x="-37314" y="4459910"/>
                  <a:pt x="9307" y="4318952"/>
                  <a:pt x="0" y="4184530"/>
                </a:cubicBezTo>
                <a:cubicBezTo>
                  <a:pt x="-9307" y="4050108"/>
                  <a:pt x="28183" y="3796539"/>
                  <a:pt x="0" y="3613912"/>
                </a:cubicBezTo>
                <a:cubicBezTo>
                  <a:pt x="-28183" y="3431285"/>
                  <a:pt x="4840" y="3316120"/>
                  <a:pt x="0" y="3170099"/>
                </a:cubicBezTo>
                <a:cubicBezTo>
                  <a:pt x="-4840" y="3024078"/>
                  <a:pt x="-7972" y="2947751"/>
                  <a:pt x="0" y="2726285"/>
                </a:cubicBezTo>
                <a:cubicBezTo>
                  <a:pt x="7972" y="2504819"/>
                  <a:pt x="-1234" y="2226308"/>
                  <a:pt x="0" y="2028863"/>
                </a:cubicBezTo>
                <a:cubicBezTo>
                  <a:pt x="1234" y="1831418"/>
                  <a:pt x="6830" y="1637813"/>
                  <a:pt x="0" y="1521647"/>
                </a:cubicBezTo>
                <a:cubicBezTo>
                  <a:pt x="-6830" y="1405481"/>
                  <a:pt x="-19276" y="1122765"/>
                  <a:pt x="0" y="760824"/>
                </a:cubicBezTo>
                <a:cubicBezTo>
                  <a:pt x="19276" y="398883"/>
                  <a:pt x="-16629" y="167789"/>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Die Räuber von Düsterwald</a:t>
            </a:r>
          </a:p>
          <a:p>
            <a:endParaRPr lang="de-DE" sz="1400" i="1" dirty="0"/>
          </a:p>
          <a:p>
            <a:r>
              <a:rPr lang="de-DE" sz="1050" i="1" dirty="0"/>
              <a:t>Es gibt eine Sitzbank als Gefängnis</a:t>
            </a:r>
          </a:p>
          <a:p>
            <a:r>
              <a:rPr lang="de-DE" sz="1050" i="1" dirty="0"/>
              <a:t>Eine Sitzbank als Bank (die Bank hat auch einen Tresor/Kiste)</a:t>
            </a:r>
          </a:p>
          <a:p>
            <a:r>
              <a:rPr lang="de-DE" sz="1050" i="1" dirty="0"/>
              <a:t>Auf der anderen Seite des Raumes befindet sich die Räuberburg (vielleicht eine Matte?), wo sich auch die Schatztruhe befindet.</a:t>
            </a:r>
          </a:p>
          <a:p>
            <a:r>
              <a:rPr lang="de-DE" sz="1050" i="1" dirty="0"/>
              <a:t>Zwischen den Gebäuden von Düsterwald und der Räuberburg werden idealerweise zahlreiche Verstecke aufgebaut (der Wald)</a:t>
            </a:r>
          </a:p>
          <a:p>
            <a:r>
              <a:rPr lang="de-DE" sz="1050" i="1" dirty="0"/>
              <a:t>Wichtige Regeln:</a:t>
            </a:r>
          </a:p>
          <a:p>
            <a:pPr marL="285750" indent="-285750">
              <a:buFontTx/>
              <a:buChar char="-"/>
            </a:pPr>
            <a:r>
              <a:rPr lang="de-DE" sz="1050" i="1" dirty="0"/>
              <a:t>In der Bank und auf der Räuberburg sind die Räuber in Sicherheit</a:t>
            </a:r>
          </a:p>
          <a:p>
            <a:pPr marL="285750" indent="-285750">
              <a:buFontTx/>
              <a:buChar char="-"/>
            </a:pPr>
            <a:r>
              <a:rPr lang="de-DE" sz="1050" i="1" dirty="0"/>
              <a:t>Ein Räuber der gefangen wurde, hebt die Hand und setzt sich ins Gefängnis</a:t>
            </a:r>
          </a:p>
          <a:p>
            <a:pPr marL="285750" indent="-285750">
              <a:buFontTx/>
              <a:buChar char="-"/>
            </a:pPr>
            <a:r>
              <a:rPr lang="de-DE" sz="1050" i="1" dirty="0"/>
              <a:t>Räuber, die die Hand heben, sind automatisch gefangen</a:t>
            </a:r>
          </a:p>
          <a:p>
            <a:pPr marL="285750" indent="-285750">
              <a:buFontTx/>
              <a:buChar char="-"/>
            </a:pPr>
            <a:r>
              <a:rPr lang="de-DE" sz="1050" i="1" dirty="0"/>
              <a:t>Räuber die ins Gefängnis laufen auch</a:t>
            </a:r>
          </a:p>
          <a:p>
            <a:pPr marL="285750" indent="-285750">
              <a:buFontTx/>
              <a:buChar char="-"/>
            </a:pPr>
            <a:r>
              <a:rPr lang="de-DE" sz="1050" i="1" dirty="0"/>
              <a:t>Aus dem Gefängnis kann ein sitzender Räuber durch abschlagen eines befreundeten Räubers befreit werden</a:t>
            </a:r>
          </a:p>
          <a:p>
            <a:pPr marL="285750" indent="-285750">
              <a:buFontTx/>
              <a:buChar char="-"/>
            </a:pPr>
            <a:r>
              <a:rPr lang="de-DE" sz="1050" i="1" dirty="0"/>
              <a:t>Jeder Räuber darf nur einen Bauklotz/ein Goldstück tragen</a:t>
            </a:r>
          </a:p>
          <a:p>
            <a:pPr marL="285750" indent="-285750">
              <a:buFontTx/>
              <a:buChar char="-"/>
            </a:pPr>
            <a:r>
              <a:rPr lang="de-DE" sz="1050" i="1" dirty="0"/>
              <a:t>Bauklötze/Goldstücke dürfen nicht geworfen werden</a:t>
            </a:r>
          </a:p>
          <a:p>
            <a:pPr marL="285750" indent="-285750">
              <a:buFontTx/>
              <a:buChar char="-"/>
            </a:pPr>
            <a:r>
              <a:rPr lang="de-DE" sz="1050" i="1" dirty="0"/>
              <a:t>Bewegt sich kein Räuber mehr in Freiheit (außerhalb der Gebäude) wird von zehn abwärts gezählt. Traut sich kein Räuber raus, haben die Polizisten gewonnen.</a:t>
            </a:r>
          </a:p>
          <a:p>
            <a:pPr marL="285750" indent="-285750">
              <a:buFontTx/>
              <a:buChar char="-"/>
            </a:pPr>
            <a:r>
              <a:rPr lang="de-DE" sz="1050" i="1" dirty="0"/>
              <a:t>Sind alle Räuber gefangen, haben ebenfalls die Polizisten gewonnen</a:t>
            </a:r>
          </a:p>
          <a:p>
            <a:pPr marL="285750" indent="-285750">
              <a:buFontTx/>
              <a:buChar char="-"/>
            </a:pPr>
            <a:r>
              <a:rPr lang="de-DE" sz="1050" i="1" dirty="0"/>
              <a:t>Befinden sich alle Bauklötze/Goldstücke in der Schatztruhe, haben die Räuber gewonnen</a:t>
            </a:r>
          </a:p>
          <a:p>
            <a:pPr marL="285750" indent="-285750">
              <a:buFontTx/>
              <a:buChar char="-"/>
            </a:pPr>
            <a:endParaRPr lang="de-DE" sz="1400" i="1" dirty="0"/>
          </a:p>
          <a:p>
            <a:pPr marL="285750" indent="-285750">
              <a:buFontTx/>
              <a:buChar char="-"/>
            </a:pPr>
            <a:endParaRPr lang="de-DE" sz="1400" i="1" dirty="0"/>
          </a:p>
          <a:p>
            <a:pPr marL="285750" indent="-285750">
              <a:buFontTx/>
              <a:buChar char="-"/>
            </a:pPr>
            <a:endParaRPr lang="de-DE" sz="1400" i="1" dirty="0"/>
          </a:p>
        </p:txBody>
      </p:sp>
      <p:sp>
        <p:nvSpPr>
          <p:cNvPr id="6" name="Textfeld 5">
            <a:extLst>
              <a:ext uri="{FF2B5EF4-FFF2-40B4-BE49-F238E27FC236}">
                <a16:creationId xmlns:a16="http://schemas.microsoft.com/office/drawing/2014/main" id="{22DE3BB9-37E3-C2A8-CC11-AC635D93AE63}"/>
              </a:ext>
            </a:extLst>
          </p:cNvPr>
          <p:cNvSpPr txBox="1"/>
          <p:nvPr/>
        </p:nvSpPr>
        <p:spPr>
          <a:xfrm>
            <a:off x="609169" y="1001824"/>
            <a:ext cx="7637736" cy="4524315"/>
          </a:xfrm>
          <a:prstGeom prst="rect">
            <a:avLst/>
          </a:prstGeom>
          <a:noFill/>
        </p:spPr>
        <p:txBody>
          <a:bodyPr wrap="square" rtlCol="0">
            <a:spAutoFit/>
          </a:bodyPr>
          <a:lstStyle/>
          <a:p>
            <a:pPr algn="just"/>
            <a:r>
              <a:rPr lang="de-DE" dirty="0" err="1"/>
              <a:t>Ulv</a:t>
            </a:r>
            <a:r>
              <a:rPr lang="de-DE" dirty="0"/>
              <a:t> sitzt mit der alten Eule hoch oben auf dem großen Berg. Hier sitzt er unglaublich gerne, weil man von hier soweit gucken kann. Man hat das Gefühl, dass man auf dem Dach der Welt steht und alles überblicken kann. Während </a:t>
            </a:r>
            <a:r>
              <a:rPr lang="de-DE" dirty="0" err="1"/>
              <a:t>Ulv</a:t>
            </a:r>
            <a:r>
              <a:rPr lang="de-DE" dirty="0"/>
              <a:t> und die alte Eule sich über vieles wichtige und auch einiges weniger wichtiges unterhalten, streift sein Blick über das weite Land. Plötzlich bleibt sein Blick an einem Ort hängen, der sich etwas von dem restlichen großen Wald unterscheidet. „Schau mal, dort drüben, da ist der Wald ganz dunkel!“ Die alte Eule nickt: „Das ist der Düsterwald, fängt sie an zu erklären. In den Düsterwald traut sich kaum jemand, weil dort eine Räuberbande auf einer Räuberburg haust. Die Räuber schleichen durch den Wald in die Stadt der Menschen und klauen dort die Bauklötze aus der Bank. Dann verschwinden sie wieder im Wald und sammeln alle Bauklötze auf ihrer Räuberburg. „Warum sind in der Sparkasse in der Stadt denn Bauklötze?“  „Tja“, seufzt die alte Eule, „in der Stadt bezahlen die Kinder ihre </a:t>
            </a:r>
            <a:r>
              <a:rPr lang="de-DE" dirty="0" err="1"/>
              <a:t>BonBons</a:t>
            </a:r>
            <a:r>
              <a:rPr lang="de-DE" dirty="0"/>
              <a:t> an der Bude nicht mit Geld, so wie in anderen Städten. In dieser Stadt bezahlt man mit Bauklötzen und deshalb sind die Räuber auch scharf auf die Bauklötze“. </a:t>
            </a:r>
          </a:p>
        </p:txBody>
      </p:sp>
    </p:spTree>
    <p:extLst>
      <p:ext uri="{BB962C8B-B14F-4D97-AF65-F5344CB8AC3E}">
        <p14:creationId xmlns:p14="http://schemas.microsoft.com/office/powerpoint/2010/main" val="40407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3" name="Grafik 2">
            <a:extLst>
              <a:ext uri="{FF2B5EF4-FFF2-40B4-BE49-F238E27FC236}">
                <a16:creationId xmlns:a16="http://schemas.microsoft.com/office/drawing/2014/main" id="{F8D97BB2-FFC6-4562-6028-675704501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106" y="192344"/>
            <a:ext cx="3883569" cy="5487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57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9. Einheit</a:t>
            </a:r>
            <a:endParaRPr lang="de-DE" dirty="0"/>
          </a:p>
        </p:txBody>
      </p:sp>
      <p:sp>
        <p:nvSpPr>
          <p:cNvPr id="3" name="Textfeld 2">
            <a:extLst>
              <a:ext uri="{FF2B5EF4-FFF2-40B4-BE49-F238E27FC236}">
                <a16:creationId xmlns:a16="http://schemas.microsoft.com/office/drawing/2014/main" id="{8ED49434-C4A3-449F-049C-17D4A4806C24}"/>
              </a:ext>
            </a:extLst>
          </p:cNvPr>
          <p:cNvSpPr txBox="1"/>
          <p:nvPr/>
        </p:nvSpPr>
        <p:spPr>
          <a:xfrm>
            <a:off x="8513685" y="143764"/>
            <a:ext cx="3557419" cy="6124754"/>
          </a:xfrm>
          <a:custGeom>
            <a:avLst/>
            <a:gdLst>
              <a:gd name="connsiteX0" fmla="*/ 0 w 3557419"/>
              <a:gd name="connsiteY0" fmla="*/ 0 h 6124754"/>
              <a:gd name="connsiteX1" fmla="*/ 557329 w 3557419"/>
              <a:gd name="connsiteY1" fmla="*/ 0 h 6124754"/>
              <a:gd name="connsiteX2" fmla="*/ 1043510 w 3557419"/>
              <a:gd name="connsiteY2" fmla="*/ 0 h 6124754"/>
              <a:gd name="connsiteX3" fmla="*/ 1707561 w 3557419"/>
              <a:gd name="connsiteY3" fmla="*/ 0 h 6124754"/>
              <a:gd name="connsiteX4" fmla="*/ 2264890 w 3557419"/>
              <a:gd name="connsiteY4" fmla="*/ 0 h 6124754"/>
              <a:gd name="connsiteX5" fmla="*/ 2822219 w 3557419"/>
              <a:gd name="connsiteY5" fmla="*/ 0 h 6124754"/>
              <a:gd name="connsiteX6" fmla="*/ 3557419 w 3557419"/>
              <a:gd name="connsiteY6" fmla="*/ 0 h 6124754"/>
              <a:gd name="connsiteX7" fmla="*/ 3557419 w 3557419"/>
              <a:gd name="connsiteY7" fmla="*/ 558033 h 6124754"/>
              <a:gd name="connsiteX8" fmla="*/ 3557419 w 3557419"/>
              <a:gd name="connsiteY8" fmla="*/ 1238561 h 6124754"/>
              <a:gd name="connsiteX9" fmla="*/ 3557419 w 3557419"/>
              <a:gd name="connsiteY9" fmla="*/ 1796595 h 6124754"/>
              <a:gd name="connsiteX10" fmla="*/ 3557419 w 3557419"/>
              <a:gd name="connsiteY10" fmla="*/ 2354628 h 6124754"/>
              <a:gd name="connsiteX11" fmla="*/ 3557419 w 3557419"/>
              <a:gd name="connsiteY11" fmla="*/ 3035156 h 6124754"/>
              <a:gd name="connsiteX12" fmla="*/ 3557419 w 3557419"/>
              <a:gd name="connsiteY12" fmla="*/ 3776932 h 6124754"/>
              <a:gd name="connsiteX13" fmla="*/ 3557419 w 3557419"/>
              <a:gd name="connsiteY13" fmla="*/ 4273717 h 6124754"/>
              <a:gd name="connsiteX14" fmla="*/ 3557419 w 3557419"/>
              <a:gd name="connsiteY14" fmla="*/ 4954245 h 6124754"/>
              <a:gd name="connsiteX15" fmla="*/ 3557419 w 3557419"/>
              <a:gd name="connsiteY15" fmla="*/ 6124754 h 6124754"/>
              <a:gd name="connsiteX16" fmla="*/ 2964516 w 3557419"/>
              <a:gd name="connsiteY16" fmla="*/ 6124754 h 6124754"/>
              <a:gd name="connsiteX17" fmla="*/ 2300464 w 3557419"/>
              <a:gd name="connsiteY17" fmla="*/ 6124754 h 6124754"/>
              <a:gd name="connsiteX18" fmla="*/ 1707561 w 3557419"/>
              <a:gd name="connsiteY18" fmla="*/ 6124754 h 6124754"/>
              <a:gd name="connsiteX19" fmla="*/ 1221381 w 3557419"/>
              <a:gd name="connsiteY19" fmla="*/ 6124754 h 6124754"/>
              <a:gd name="connsiteX20" fmla="*/ 699626 w 3557419"/>
              <a:gd name="connsiteY20" fmla="*/ 6124754 h 6124754"/>
              <a:gd name="connsiteX21" fmla="*/ 0 w 3557419"/>
              <a:gd name="connsiteY21" fmla="*/ 6124754 h 6124754"/>
              <a:gd name="connsiteX22" fmla="*/ 0 w 3557419"/>
              <a:gd name="connsiteY22" fmla="*/ 5444226 h 6124754"/>
              <a:gd name="connsiteX23" fmla="*/ 0 w 3557419"/>
              <a:gd name="connsiteY23" fmla="*/ 4763698 h 6124754"/>
              <a:gd name="connsiteX24" fmla="*/ 0 w 3557419"/>
              <a:gd name="connsiteY24" fmla="*/ 4144417 h 6124754"/>
              <a:gd name="connsiteX25" fmla="*/ 0 w 3557419"/>
              <a:gd name="connsiteY25" fmla="*/ 3647631 h 6124754"/>
              <a:gd name="connsiteX26" fmla="*/ 0 w 3557419"/>
              <a:gd name="connsiteY26" fmla="*/ 3150846 h 6124754"/>
              <a:gd name="connsiteX27" fmla="*/ 0 w 3557419"/>
              <a:gd name="connsiteY27" fmla="*/ 2409070 h 6124754"/>
              <a:gd name="connsiteX28" fmla="*/ 0 w 3557419"/>
              <a:gd name="connsiteY28" fmla="*/ 1851037 h 6124754"/>
              <a:gd name="connsiteX29" fmla="*/ 0 w 3557419"/>
              <a:gd name="connsiteY29" fmla="*/ 1048013 h 6124754"/>
              <a:gd name="connsiteX30" fmla="*/ 0 w 3557419"/>
              <a:gd name="connsiteY30" fmla="*/ 0 h 612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57419" h="6124754" extrusionOk="0">
                <a:moveTo>
                  <a:pt x="0" y="0"/>
                </a:moveTo>
                <a:cubicBezTo>
                  <a:pt x="215949" y="24552"/>
                  <a:pt x="298780" y="26376"/>
                  <a:pt x="557329" y="0"/>
                </a:cubicBezTo>
                <a:cubicBezTo>
                  <a:pt x="815878" y="-26376"/>
                  <a:pt x="869404" y="-8951"/>
                  <a:pt x="1043510" y="0"/>
                </a:cubicBezTo>
                <a:cubicBezTo>
                  <a:pt x="1217616" y="8951"/>
                  <a:pt x="1512103" y="32886"/>
                  <a:pt x="1707561" y="0"/>
                </a:cubicBezTo>
                <a:cubicBezTo>
                  <a:pt x="1903019" y="-32886"/>
                  <a:pt x="2092602" y="16963"/>
                  <a:pt x="2264890" y="0"/>
                </a:cubicBezTo>
                <a:cubicBezTo>
                  <a:pt x="2437178" y="-16963"/>
                  <a:pt x="2665307" y="-21734"/>
                  <a:pt x="2822219" y="0"/>
                </a:cubicBezTo>
                <a:cubicBezTo>
                  <a:pt x="2979131" y="21734"/>
                  <a:pt x="3409297" y="25551"/>
                  <a:pt x="3557419" y="0"/>
                </a:cubicBezTo>
                <a:cubicBezTo>
                  <a:pt x="3565636" y="122294"/>
                  <a:pt x="3570965" y="303776"/>
                  <a:pt x="3557419" y="558033"/>
                </a:cubicBezTo>
                <a:cubicBezTo>
                  <a:pt x="3543873" y="812290"/>
                  <a:pt x="3574577" y="924124"/>
                  <a:pt x="3557419" y="1238561"/>
                </a:cubicBezTo>
                <a:cubicBezTo>
                  <a:pt x="3540261" y="1552998"/>
                  <a:pt x="3549945" y="1552127"/>
                  <a:pt x="3557419" y="1796595"/>
                </a:cubicBezTo>
                <a:cubicBezTo>
                  <a:pt x="3564893" y="2041063"/>
                  <a:pt x="3564400" y="2143801"/>
                  <a:pt x="3557419" y="2354628"/>
                </a:cubicBezTo>
                <a:cubicBezTo>
                  <a:pt x="3550438" y="2565455"/>
                  <a:pt x="3585767" y="2726386"/>
                  <a:pt x="3557419" y="3035156"/>
                </a:cubicBezTo>
                <a:cubicBezTo>
                  <a:pt x="3529071" y="3343926"/>
                  <a:pt x="3581407" y="3530020"/>
                  <a:pt x="3557419" y="3776932"/>
                </a:cubicBezTo>
                <a:cubicBezTo>
                  <a:pt x="3533431" y="4023844"/>
                  <a:pt x="3542989" y="4035429"/>
                  <a:pt x="3557419" y="4273717"/>
                </a:cubicBezTo>
                <a:cubicBezTo>
                  <a:pt x="3571849" y="4512005"/>
                  <a:pt x="3565203" y="4638446"/>
                  <a:pt x="3557419" y="4954245"/>
                </a:cubicBezTo>
                <a:cubicBezTo>
                  <a:pt x="3549635" y="5270044"/>
                  <a:pt x="3562182" y="5568862"/>
                  <a:pt x="3557419" y="6124754"/>
                </a:cubicBezTo>
                <a:cubicBezTo>
                  <a:pt x="3293427" y="6119754"/>
                  <a:pt x="3154613" y="6116564"/>
                  <a:pt x="2964516" y="6124754"/>
                </a:cubicBezTo>
                <a:cubicBezTo>
                  <a:pt x="2774419" y="6132944"/>
                  <a:pt x="2434833" y="6100034"/>
                  <a:pt x="2300464" y="6124754"/>
                </a:cubicBezTo>
                <a:cubicBezTo>
                  <a:pt x="2166095" y="6149474"/>
                  <a:pt x="1929900" y="6151123"/>
                  <a:pt x="1707561" y="6124754"/>
                </a:cubicBezTo>
                <a:cubicBezTo>
                  <a:pt x="1485222" y="6098385"/>
                  <a:pt x="1409595" y="6122818"/>
                  <a:pt x="1221381" y="6124754"/>
                </a:cubicBezTo>
                <a:cubicBezTo>
                  <a:pt x="1033167" y="6126690"/>
                  <a:pt x="867635" y="6106285"/>
                  <a:pt x="699626" y="6124754"/>
                </a:cubicBezTo>
                <a:cubicBezTo>
                  <a:pt x="531618" y="6143223"/>
                  <a:pt x="224253" y="6114148"/>
                  <a:pt x="0" y="6124754"/>
                </a:cubicBezTo>
                <a:cubicBezTo>
                  <a:pt x="-33417" y="5805565"/>
                  <a:pt x="-22657" y="5637471"/>
                  <a:pt x="0" y="5444226"/>
                </a:cubicBezTo>
                <a:cubicBezTo>
                  <a:pt x="22657" y="5250981"/>
                  <a:pt x="-6078" y="5094552"/>
                  <a:pt x="0" y="4763698"/>
                </a:cubicBezTo>
                <a:cubicBezTo>
                  <a:pt x="6078" y="4432844"/>
                  <a:pt x="11968" y="4420045"/>
                  <a:pt x="0" y="4144417"/>
                </a:cubicBezTo>
                <a:cubicBezTo>
                  <a:pt x="-11968" y="3868789"/>
                  <a:pt x="5181" y="3805170"/>
                  <a:pt x="0" y="3647631"/>
                </a:cubicBezTo>
                <a:cubicBezTo>
                  <a:pt x="-5181" y="3490092"/>
                  <a:pt x="12019" y="3399093"/>
                  <a:pt x="0" y="3150846"/>
                </a:cubicBezTo>
                <a:cubicBezTo>
                  <a:pt x="-12019" y="2902599"/>
                  <a:pt x="21349" y="2621241"/>
                  <a:pt x="0" y="2409070"/>
                </a:cubicBezTo>
                <a:cubicBezTo>
                  <a:pt x="-21349" y="2196899"/>
                  <a:pt x="1263" y="2080091"/>
                  <a:pt x="0" y="1851037"/>
                </a:cubicBezTo>
                <a:cubicBezTo>
                  <a:pt x="-1263" y="1621983"/>
                  <a:pt x="-880" y="1403549"/>
                  <a:pt x="0" y="1048013"/>
                </a:cubicBezTo>
                <a:cubicBezTo>
                  <a:pt x="880" y="692477"/>
                  <a:pt x="26442" y="273064"/>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Räubertraining</a:t>
            </a:r>
          </a:p>
          <a:p>
            <a:endParaRPr lang="de-DE" sz="1400" i="1" dirty="0"/>
          </a:p>
          <a:p>
            <a:r>
              <a:rPr lang="de-DE" sz="1400" i="1" dirty="0"/>
              <a:t>Verstecken-Fangen</a:t>
            </a:r>
          </a:p>
          <a:p>
            <a:endParaRPr lang="de-DE" sz="1400" i="1" dirty="0"/>
          </a:p>
          <a:p>
            <a:r>
              <a:rPr lang="de-DE" sz="1400" i="1" dirty="0"/>
              <a:t>Ein Fänger steht am Eckstein und zählt von 10 abwärts. Nachdem er bei 0 ist ruft er „Eckstein, Eckstein, alles muss versteckte sein“</a:t>
            </a:r>
          </a:p>
          <a:p>
            <a:endParaRPr lang="de-DE" sz="1400" i="1" dirty="0"/>
          </a:p>
          <a:p>
            <a:r>
              <a:rPr lang="de-DE" sz="1400" i="1" dirty="0"/>
              <a:t>Jetzt darf er gucken und muss versuchen so viele Räuber wie möglich zu finden und zu fangen.</a:t>
            </a:r>
          </a:p>
          <a:p>
            <a:endParaRPr lang="de-DE" sz="1400" i="1" dirty="0"/>
          </a:p>
          <a:p>
            <a:r>
              <a:rPr lang="de-DE" sz="1400" i="1" dirty="0"/>
              <a:t>Die Räuber versuchen den Eckstein abzuschlagen, um in die nächste Runde einzuziehen. Wer gefangen wird scheidet natürlich aus. Ist nur noch ein Räuber versteckt, muss er sich innerhalb von 10 Sekunden freischlagen oder scheidet ebenfalls aus.</a:t>
            </a:r>
          </a:p>
          <a:p>
            <a:endParaRPr lang="de-DE" sz="1400" i="1" dirty="0"/>
          </a:p>
          <a:p>
            <a:r>
              <a:rPr lang="de-DE" sz="1400" i="1" dirty="0"/>
              <a:t>Wer zuletzt übrig bleibt ist der Räuberkönig.</a:t>
            </a:r>
          </a:p>
          <a:p>
            <a:endParaRPr lang="de-DE" sz="1400" i="1" dirty="0"/>
          </a:p>
          <a:p>
            <a:r>
              <a:rPr lang="de-DE" sz="1400" i="1" dirty="0"/>
              <a:t>Schafft es ein Fänger nicht einen einzige Räuber zu fangen, darf er sich aus den bereits gefangenen Räubern eine Verstärkung als Fänger aussuchen.</a:t>
            </a:r>
          </a:p>
          <a:p>
            <a:endParaRPr lang="de-DE" sz="1400" i="1" dirty="0"/>
          </a:p>
          <a:p>
            <a:endParaRPr lang="de-DE" sz="1400" i="1" dirty="0"/>
          </a:p>
        </p:txBody>
      </p:sp>
      <p:sp>
        <p:nvSpPr>
          <p:cNvPr id="6" name="Textfeld 5">
            <a:extLst>
              <a:ext uri="{FF2B5EF4-FFF2-40B4-BE49-F238E27FC236}">
                <a16:creationId xmlns:a16="http://schemas.microsoft.com/office/drawing/2014/main" id="{22DE3BB9-37E3-C2A8-CC11-AC635D93AE63}"/>
              </a:ext>
            </a:extLst>
          </p:cNvPr>
          <p:cNvSpPr txBox="1"/>
          <p:nvPr/>
        </p:nvSpPr>
        <p:spPr>
          <a:xfrm>
            <a:off x="609169" y="1001824"/>
            <a:ext cx="7637736" cy="4524315"/>
          </a:xfrm>
          <a:prstGeom prst="rect">
            <a:avLst/>
          </a:prstGeom>
          <a:noFill/>
        </p:spPr>
        <p:txBody>
          <a:bodyPr wrap="square" rtlCol="0">
            <a:spAutoFit/>
          </a:bodyPr>
          <a:lstStyle/>
          <a:p>
            <a:pPr algn="just"/>
            <a:r>
              <a:rPr lang="de-DE" dirty="0"/>
              <a:t>Nachdem die alte Eule </a:t>
            </a:r>
            <a:r>
              <a:rPr lang="de-DE" dirty="0" err="1"/>
              <a:t>Ulv</a:t>
            </a:r>
            <a:r>
              <a:rPr lang="de-DE" dirty="0"/>
              <a:t> letzte Woche so viel über die Räuber vom Düsterwald erzählt hat, ist </a:t>
            </a:r>
            <a:r>
              <a:rPr lang="de-DE" dirty="0" err="1"/>
              <a:t>Ulvs</a:t>
            </a:r>
            <a:r>
              <a:rPr lang="de-DE" dirty="0"/>
              <a:t> Neugier nicht mehr zu bremsen. Seit Tagen denkt er darüber nach, wie so ein Räuberleben wohl sein mag? </a:t>
            </a:r>
            <a:r>
              <a:rPr lang="de-DE" b="1" dirty="0"/>
              <a:t>Was glaubt ihr? Wie sieht es auf so einer Räuberburg wohl aus?</a:t>
            </a:r>
            <a:r>
              <a:rPr lang="de-DE" dirty="0"/>
              <a:t> </a:t>
            </a:r>
            <a:r>
              <a:rPr lang="de-DE" dirty="0" err="1"/>
              <a:t>Ulv</a:t>
            </a:r>
            <a:r>
              <a:rPr lang="de-DE" dirty="0"/>
              <a:t> jedenfalls kann sich nicht mehr halten, er beschließt sich auf den Weg in den Düsterwald zu machen und zu schauen, wie die Räuber da wohl hausen. Doch kaum ist er im Düsterwald angekommen, muss er erstaunt feststellen, dass das wohl alles nur ein Märchen war. Keine Räuberburg und keine Räuber sind zu sehen. Nach mehreren Stunden vergeblicher Suche will er sich gerade auf den Weg nach Hause machen, da hört er plötzlich eine Stimme: </a:t>
            </a:r>
            <a:r>
              <a:rPr lang="de-DE" i="1" dirty="0"/>
              <a:t>„Stopp! Wer bist du denn?“ </a:t>
            </a:r>
            <a:r>
              <a:rPr lang="de-DE" dirty="0" err="1"/>
              <a:t>Ulv</a:t>
            </a:r>
            <a:r>
              <a:rPr lang="de-DE" dirty="0"/>
              <a:t> kann niemanden erkennen und antwortet etwas verunsichert: „Ich äh ich </a:t>
            </a:r>
            <a:r>
              <a:rPr lang="de-DE" dirty="0" err="1"/>
              <a:t>bebin</a:t>
            </a:r>
            <a:r>
              <a:rPr lang="de-DE" dirty="0"/>
              <a:t> </a:t>
            </a:r>
            <a:r>
              <a:rPr lang="de-DE" dirty="0" err="1"/>
              <a:t>Ulv</a:t>
            </a:r>
            <a:r>
              <a:rPr lang="de-DE" dirty="0"/>
              <a:t> der Wolf. </a:t>
            </a:r>
            <a:r>
              <a:rPr lang="de-DE" dirty="0" err="1"/>
              <a:t>Aaus</a:t>
            </a:r>
            <a:r>
              <a:rPr lang="de-DE" dirty="0"/>
              <a:t> dem alten Wald.“ </a:t>
            </a:r>
            <a:r>
              <a:rPr lang="de-DE" i="1" dirty="0"/>
              <a:t>Und was machst du hier im Düsterwald? </a:t>
            </a:r>
            <a:r>
              <a:rPr lang="de-DE" i="1" dirty="0" err="1"/>
              <a:t>Iiich</a:t>
            </a:r>
            <a:r>
              <a:rPr lang="de-DE" i="1" dirty="0"/>
              <a:t> suche den Räubern, um zu sehen wie sie hier leben, aber ich kann keine finden. … … … Nach einer Zeit des Schweigens tritt plötzlich ein kleiner Junge hinter einem Baum hervor. „Ich bin Rudi der Räubersohn und natürlich findest du uns nicht, denn wir sind meister im verstecken.  </a:t>
            </a:r>
            <a:endParaRPr lang="de-DE" dirty="0"/>
          </a:p>
        </p:txBody>
      </p:sp>
    </p:spTree>
    <p:extLst>
      <p:ext uri="{BB962C8B-B14F-4D97-AF65-F5344CB8AC3E}">
        <p14:creationId xmlns:p14="http://schemas.microsoft.com/office/powerpoint/2010/main" val="204451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pic>
        <p:nvPicPr>
          <p:cNvPr id="3" name="Grafik 2">
            <a:extLst>
              <a:ext uri="{FF2B5EF4-FFF2-40B4-BE49-F238E27FC236}">
                <a16:creationId xmlns:a16="http://schemas.microsoft.com/office/drawing/2014/main" id="{B5BBEA24-EF46-80E6-5FAF-A52D44979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88233" y="-943133"/>
            <a:ext cx="5615533" cy="7934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45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7"/>
            <a:ext cx="6215861" cy="528294"/>
          </a:xfrm>
        </p:spPr>
        <p:txBody>
          <a:bodyPr>
            <a:normAutofit fontScale="90000"/>
          </a:bodyPr>
          <a:lstStyle/>
          <a:p>
            <a:r>
              <a:rPr lang="de-DE" sz="5300" dirty="0"/>
              <a:t>10. Einheit</a:t>
            </a:r>
            <a:endParaRPr lang="de-DE" dirty="0"/>
          </a:p>
        </p:txBody>
      </p:sp>
      <p:sp>
        <p:nvSpPr>
          <p:cNvPr id="3" name="Textfeld 2">
            <a:extLst>
              <a:ext uri="{FF2B5EF4-FFF2-40B4-BE49-F238E27FC236}">
                <a16:creationId xmlns:a16="http://schemas.microsoft.com/office/drawing/2014/main" id="{8ED49434-C4A3-449F-049C-17D4A4806C24}"/>
              </a:ext>
            </a:extLst>
          </p:cNvPr>
          <p:cNvSpPr txBox="1"/>
          <p:nvPr/>
        </p:nvSpPr>
        <p:spPr>
          <a:xfrm>
            <a:off x="8513685" y="143764"/>
            <a:ext cx="3557419" cy="5693866"/>
          </a:xfrm>
          <a:custGeom>
            <a:avLst/>
            <a:gdLst>
              <a:gd name="connsiteX0" fmla="*/ 0 w 3557419"/>
              <a:gd name="connsiteY0" fmla="*/ 0 h 5693866"/>
              <a:gd name="connsiteX1" fmla="*/ 557329 w 3557419"/>
              <a:gd name="connsiteY1" fmla="*/ 0 h 5693866"/>
              <a:gd name="connsiteX2" fmla="*/ 1043510 w 3557419"/>
              <a:gd name="connsiteY2" fmla="*/ 0 h 5693866"/>
              <a:gd name="connsiteX3" fmla="*/ 1707561 w 3557419"/>
              <a:gd name="connsiteY3" fmla="*/ 0 h 5693866"/>
              <a:gd name="connsiteX4" fmla="*/ 2264890 w 3557419"/>
              <a:gd name="connsiteY4" fmla="*/ 0 h 5693866"/>
              <a:gd name="connsiteX5" fmla="*/ 2822219 w 3557419"/>
              <a:gd name="connsiteY5" fmla="*/ 0 h 5693866"/>
              <a:gd name="connsiteX6" fmla="*/ 3557419 w 3557419"/>
              <a:gd name="connsiteY6" fmla="*/ 0 h 5693866"/>
              <a:gd name="connsiteX7" fmla="*/ 3557419 w 3557419"/>
              <a:gd name="connsiteY7" fmla="*/ 518774 h 5693866"/>
              <a:gd name="connsiteX8" fmla="*/ 3557419 w 3557419"/>
              <a:gd name="connsiteY8" fmla="*/ 1151426 h 5693866"/>
              <a:gd name="connsiteX9" fmla="*/ 3557419 w 3557419"/>
              <a:gd name="connsiteY9" fmla="*/ 1670201 h 5693866"/>
              <a:gd name="connsiteX10" fmla="*/ 3557419 w 3557419"/>
              <a:gd name="connsiteY10" fmla="*/ 2188975 h 5693866"/>
              <a:gd name="connsiteX11" fmla="*/ 3557419 w 3557419"/>
              <a:gd name="connsiteY11" fmla="*/ 2821627 h 5693866"/>
              <a:gd name="connsiteX12" fmla="*/ 3557419 w 3557419"/>
              <a:gd name="connsiteY12" fmla="*/ 3511217 h 5693866"/>
              <a:gd name="connsiteX13" fmla="*/ 3557419 w 3557419"/>
              <a:gd name="connsiteY13" fmla="*/ 3973053 h 5693866"/>
              <a:gd name="connsiteX14" fmla="*/ 3557419 w 3557419"/>
              <a:gd name="connsiteY14" fmla="*/ 4605705 h 5693866"/>
              <a:gd name="connsiteX15" fmla="*/ 3557419 w 3557419"/>
              <a:gd name="connsiteY15" fmla="*/ 5693866 h 5693866"/>
              <a:gd name="connsiteX16" fmla="*/ 2964516 w 3557419"/>
              <a:gd name="connsiteY16" fmla="*/ 5693866 h 5693866"/>
              <a:gd name="connsiteX17" fmla="*/ 2300464 w 3557419"/>
              <a:gd name="connsiteY17" fmla="*/ 5693866 h 5693866"/>
              <a:gd name="connsiteX18" fmla="*/ 1707561 w 3557419"/>
              <a:gd name="connsiteY18" fmla="*/ 5693866 h 5693866"/>
              <a:gd name="connsiteX19" fmla="*/ 1221381 w 3557419"/>
              <a:gd name="connsiteY19" fmla="*/ 5693866 h 5693866"/>
              <a:gd name="connsiteX20" fmla="*/ 699626 w 3557419"/>
              <a:gd name="connsiteY20" fmla="*/ 5693866 h 5693866"/>
              <a:gd name="connsiteX21" fmla="*/ 0 w 3557419"/>
              <a:gd name="connsiteY21" fmla="*/ 5693866 h 5693866"/>
              <a:gd name="connsiteX22" fmla="*/ 0 w 3557419"/>
              <a:gd name="connsiteY22" fmla="*/ 5061214 h 5693866"/>
              <a:gd name="connsiteX23" fmla="*/ 0 w 3557419"/>
              <a:gd name="connsiteY23" fmla="*/ 4428562 h 5693866"/>
              <a:gd name="connsiteX24" fmla="*/ 0 w 3557419"/>
              <a:gd name="connsiteY24" fmla="*/ 3852849 h 5693866"/>
              <a:gd name="connsiteX25" fmla="*/ 0 w 3557419"/>
              <a:gd name="connsiteY25" fmla="*/ 3391014 h 5693866"/>
              <a:gd name="connsiteX26" fmla="*/ 0 w 3557419"/>
              <a:gd name="connsiteY26" fmla="*/ 2929178 h 5693866"/>
              <a:gd name="connsiteX27" fmla="*/ 0 w 3557419"/>
              <a:gd name="connsiteY27" fmla="*/ 2239587 h 5693866"/>
              <a:gd name="connsiteX28" fmla="*/ 0 w 3557419"/>
              <a:gd name="connsiteY28" fmla="*/ 1720813 h 5693866"/>
              <a:gd name="connsiteX29" fmla="*/ 0 w 3557419"/>
              <a:gd name="connsiteY29" fmla="*/ 974284 h 5693866"/>
              <a:gd name="connsiteX30" fmla="*/ 0 w 3557419"/>
              <a:gd name="connsiteY30" fmla="*/ 0 h 569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57419" h="5693866" extrusionOk="0">
                <a:moveTo>
                  <a:pt x="0" y="0"/>
                </a:moveTo>
                <a:cubicBezTo>
                  <a:pt x="215949" y="24552"/>
                  <a:pt x="298780" y="26376"/>
                  <a:pt x="557329" y="0"/>
                </a:cubicBezTo>
                <a:cubicBezTo>
                  <a:pt x="815878" y="-26376"/>
                  <a:pt x="869404" y="-8951"/>
                  <a:pt x="1043510" y="0"/>
                </a:cubicBezTo>
                <a:cubicBezTo>
                  <a:pt x="1217616" y="8951"/>
                  <a:pt x="1512103" y="32886"/>
                  <a:pt x="1707561" y="0"/>
                </a:cubicBezTo>
                <a:cubicBezTo>
                  <a:pt x="1903019" y="-32886"/>
                  <a:pt x="2092602" y="16963"/>
                  <a:pt x="2264890" y="0"/>
                </a:cubicBezTo>
                <a:cubicBezTo>
                  <a:pt x="2437178" y="-16963"/>
                  <a:pt x="2665307" y="-21734"/>
                  <a:pt x="2822219" y="0"/>
                </a:cubicBezTo>
                <a:cubicBezTo>
                  <a:pt x="2979131" y="21734"/>
                  <a:pt x="3409297" y="25551"/>
                  <a:pt x="3557419" y="0"/>
                </a:cubicBezTo>
                <a:cubicBezTo>
                  <a:pt x="3557435" y="175511"/>
                  <a:pt x="3581415" y="319563"/>
                  <a:pt x="3557419" y="518774"/>
                </a:cubicBezTo>
                <a:cubicBezTo>
                  <a:pt x="3533423" y="717985"/>
                  <a:pt x="3580075" y="840514"/>
                  <a:pt x="3557419" y="1151426"/>
                </a:cubicBezTo>
                <a:cubicBezTo>
                  <a:pt x="3534763" y="1462338"/>
                  <a:pt x="3532103" y="1443882"/>
                  <a:pt x="3557419" y="1670201"/>
                </a:cubicBezTo>
                <a:cubicBezTo>
                  <a:pt x="3582735" y="1896521"/>
                  <a:pt x="3561874" y="1961069"/>
                  <a:pt x="3557419" y="2188975"/>
                </a:cubicBezTo>
                <a:cubicBezTo>
                  <a:pt x="3552964" y="2416881"/>
                  <a:pt x="3560480" y="2694145"/>
                  <a:pt x="3557419" y="2821627"/>
                </a:cubicBezTo>
                <a:cubicBezTo>
                  <a:pt x="3554358" y="2949109"/>
                  <a:pt x="3542110" y="3293852"/>
                  <a:pt x="3557419" y="3511217"/>
                </a:cubicBezTo>
                <a:cubicBezTo>
                  <a:pt x="3572729" y="3728582"/>
                  <a:pt x="3534518" y="3856074"/>
                  <a:pt x="3557419" y="3973053"/>
                </a:cubicBezTo>
                <a:cubicBezTo>
                  <a:pt x="3580320" y="4090032"/>
                  <a:pt x="3581591" y="4432768"/>
                  <a:pt x="3557419" y="4605705"/>
                </a:cubicBezTo>
                <a:cubicBezTo>
                  <a:pt x="3533247" y="4778642"/>
                  <a:pt x="3504427" y="5159950"/>
                  <a:pt x="3557419" y="5693866"/>
                </a:cubicBezTo>
                <a:cubicBezTo>
                  <a:pt x="3293427" y="5688866"/>
                  <a:pt x="3154613" y="5685676"/>
                  <a:pt x="2964516" y="5693866"/>
                </a:cubicBezTo>
                <a:cubicBezTo>
                  <a:pt x="2774419" y="5702056"/>
                  <a:pt x="2434833" y="5669146"/>
                  <a:pt x="2300464" y="5693866"/>
                </a:cubicBezTo>
                <a:cubicBezTo>
                  <a:pt x="2166095" y="5718586"/>
                  <a:pt x="1929900" y="5720235"/>
                  <a:pt x="1707561" y="5693866"/>
                </a:cubicBezTo>
                <a:cubicBezTo>
                  <a:pt x="1485222" y="5667497"/>
                  <a:pt x="1409595" y="5691930"/>
                  <a:pt x="1221381" y="5693866"/>
                </a:cubicBezTo>
                <a:cubicBezTo>
                  <a:pt x="1033167" y="5695802"/>
                  <a:pt x="867635" y="5675397"/>
                  <a:pt x="699626" y="5693866"/>
                </a:cubicBezTo>
                <a:cubicBezTo>
                  <a:pt x="531618" y="5712335"/>
                  <a:pt x="224253" y="5683260"/>
                  <a:pt x="0" y="5693866"/>
                </a:cubicBezTo>
                <a:cubicBezTo>
                  <a:pt x="-30221" y="5526044"/>
                  <a:pt x="17615" y="5304618"/>
                  <a:pt x="0" y="5061214"/>
                </a:cubicBezTo>
                <a:cubicBezTo>
                  <a:pt x="-17615" y="4817810"/>
                  <a:pt x="-10947" y="4607939"/>
                  <a:pt x="0" y="4428562"/>
                </a:cubicBezTo>
                <a:cubicBezTo>
                  <a:pt x="10947" y="4249185"/>
                  <a:pt x="18881" y="4121346"/>
                  <a:pt x="0" y="3852849"/>
                </a:cubicBezTo>
                <a:cubicBezTo>
                  <a:pt x="-18881" y="3584352"/>
                  <a:pt x="10403" y="3603473"/>
                  <a:pt x="0" y="3391014"/>
                </a:cubicBezTo>
                <a:cubicBezTo>
                  <a:pt x="-10403" y="3178556"/>
                  <a:pt x="4442" y="3113888"/>
                  <a:pt x="0" y="2929178"/>
                </a:cubicBezTo>
                <a:cubicBezTo>
                  <a:pt x="-4442" y="2744468"/>
                  <a:pt x="17960" y="2397607"/>
                  <a:pt x="0" y="2239587"/>
                </a:cubicBezTo>
                <a:cubicBezTo>
                  <a:pt x="-17960" y="2081567"/>
                  <a:pt x="-8736" y="1929937"/>
                  <a:pt x="0" y="1720813"/>
                </a:cubicBezTo>
                <a:cubicBezTo>
                  <a:pt x="8736" y="1511689"/>
                  <a:pt x="-34322" y="1167435"/>
                  <a:pt x="0" y="974284"/>
                </a:cubicBezTo>
                <a:cubicBezTo>
                  <a:pt x="34322" y="781133"/>
                  <a:pt x="32570" y="465193"/>
                  <a:pt x="0" y="0"/>
                </a:cubicBezTo>
                <a:close/>
              </a:path>
            </a:pathLst>
          </a:custGeom>
          <a:noFill/>
          <a:ln w="38100">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de-DE" sz="1400" i="1" dirty="0"/>
              <a:t>1.Spiel: Die Weltmeisterschaft der Räuberbanden</a:t>
            </a:r>
          </a:p>
          <a:p>
            <a:endParaRPr lang="de-DE" sz="1400" i="1" dirty="0"/>
          </a:p>
          <a:p>
            <a:r>
              <a:rPr lang="de-DE" sz="1400" i="1" dirty="0"/>
              <a:t>Jede Räuberbande bekommt eine Räuberburg an einem Ende des Spielfeldes. Neben der Räuberburg gibt es außerdem einen Kerker (Sitzbank oder abgestecktes Feld) seitlich der Räuberburg. Auf der Räuberburg gibt es jeweils auch wieder eine Schatztruhe, in der sich bereits eine angemessen Anzahl an Bauklötzen/Goldstücken befindet. (angemessen in Relation zur Gruppengröße)</a:t>
            </a:r>
          </a:p>
          <a:p>
            <a:r>
              <a:rPr lang="de-DE" sz="1400" i="1" dirty="0"/>
              <a:t>In der Mitte des Spielfeldes wird eine Linie gezogen. In der eigenen Hälfte ist ein Räuber Fänger. Überquert er die Mittellinie, wird er zum Gejagten der anderen Räuberbande. Jede Bande muss versuchen, die eigene Schatztruhe zu verteidigen und die gegnerischen Räuber in den Kerker zu sperren. Gleichzeitig aber auch versuchen, die Goldstücke der anderen Räuberbande zu klauen, ohne dabei selbst in Gefangenschaft zu geraten. Hindernisse und Verstecke erwünscht Wichtige Regeln:</a:t>
            </a:r>
          </a:p>
          <a:p>
            <a:pPr marL="285750" indent="-285750">
              <a:buFontTx/>
              <a:buChar char="-"/>
            </a:pPr>
            <a:r>
              <a:rPr lang="de-DE" sz="1400" i="1" dirty="0"/>
              <a:t>Regeln wie bei Räuber von Düsterwald</a:t>
            </a:r>
          </a:p>
          <a:p>
            <a:pPr marL="285750" indent="-285750">
              <a:buFontTx/>
              <a:buChar char="-"/>
            </a:pPr>
            <a:r>
              <a:rPr lang="de-DE" sz="1400" i="1" dirty="0"/>
              <a:t>*es gewinnt die Räuberbande, welche alle Goldstücke besitzt</a:t>
            </a:r>
          </a:p>
        </p:txBody>
      </p:sp>
      <p:sp>
        <p:nvSpPr>
          <p:cNvPr id="6" name="Textfeld 5">
            <a:extLst>
              <a:ext uri="{FF2B5EF4-FFF2-40B4-BE49-F238E27FC236}">
                <a16:creationId xmlns:a16="http://schemas.microsoft.com/office/drawing/2014/main" id="{22DE3BB9-37E3-C2A8-CC11-AC635D93AE63}"/>
              </a:ext>
            </a:extLst>
          </p:cNvPr>
          <p:cNvSpPr txBox="1"/>
          <p:nvPr/>
        </p:nvSpPr>
        <p:spPr>
          <a:xfrm>
            <a:off x="609169" y="1001824"/>
            <a:ext cx="7637736" cy="3416320"/>
          </a:xfrm>
          <a:prstGeom prst="rect">
            <a:avLst/>
          </a:prstGeom>
          <a:noFill/>
        </p:spPr>
        <p:txBody>
          <a:bodyPr wrap="square" rtlCol="0">
            <a:spAutoFit/>
          </a:bodyPr>
          <a:lstStyle/>
          <a:p>
            <a:pPr algn="just"/>
            <a:r>
              <a:rPr lang="de-DE" dirty="0"/>
              <a:t>Letzte Woche hat </a:t>
            </a:r>
            <a:r>
              <a:rPr lang="de-DE" dirty="0" err="1"/>
              <a:t>Ulv</a:t>
            </a:r>
            <a:r>
              <a:rPr lang="de-DE" dirty="0"/>
              <a:t> einen neuen Freund kennengelernt. </a:t>
            </a:r>
            <a:r>
              <a:rPr lang="de-DE" b="1" dirty="0"/>
              <a:t>Könnt ihr euch noch erinnern wie er hieß? </a:t>
            </a:r>
            <a:r>
              <a:rPr lang="de-DE" dirty="0"/>
              <a:t>Rudi der </a:t>
            </a:r>
            <a:r>
              <a:rPr lang="de-DE" dirty="0" err="1"/>
              <a:t>Räuberssohn</a:t>
            </a:r>
            <a:r>
              <a:rPr lang="de-DE" dirty="0"/>
              <a:t> und </a:t>
            </a:r>
            <a:r>
              <a:rPr lang="de-DE" dirty="0" err="1"/>
              <a:t>Ulv</a:t>
            </a:r>
            <a:r>
              <a:rPr lang="de-DE" dirty="0"/>
              <a:t> spielen seitdem fast jeden Tag zusammen Verstecken und Fangen. Heute ist Rudi ganz aufgeregt. „</a:t>
            </a:r>
            <a:r>
              <a:rPr lang="de-DE" dirty="0" err="1"/>
              <a:t>Ulv</a:t>
            </a:r>
            <a:r>
              <a:rPr lang="de-DE" dirty="0"/>
              <a:t> ich muss dir was erzählen“ jubelt Rudi, als die beiden sich auf einer großen Wiese zwischen dem alten Wald und dem Düsterwald treffen. „Wir nehmen mit unserer Räuberbande an der </a:t>
            </a:r>
            <a:r>
              <a:rPr lang="de-DE" dirty="0" err="1"/>
              <a:t>unglaublichgroßen</a:t>
            </a:r>
            <a:r>
              <a:rPr lang="de-DE" dirty="0"/>
              <a:t> Weltmeisterschaft der allerbesten Räuberbanden teil.“ </a:t>
            </a:r>
            <a:r>
              <a:rPr lang="de-DE" dirty="0" err="1"/>
              <a:t>Ulv</a:t>
            </a:r>
            <a:r>
              <a:rPr lang="de-DE" dirty="0"/>
              <a:t> staunt nicht schlecht: „Eine Weltmeisterschaft? Wie beim Fußball?“ Rudi ist immer noch ganz euphorisch „Ja, wir müssen gegen andere Räuberbanden spielen. Dieses Jahr holen wir uns den Titel. Wir werden die allerbeste Räuberbande der ganzen Welt sein. Die Leute werden meinen Namen singen.“ Wie soll so eine Weltmeisterschaft der Räuber wohl aussehen fragt sich </a:t>
            </a:r>
            <a:r>
              <a:rPr lang="de-DE" dirty="0" err="1"/>
              <a:t>Ulv</a:t>
            </a:r>
            <a:r>
              <a:rPr lang="de-DE" dirty="0"/>
              <a:t>?</a:t>
            </a:r>
          </a:p>
        </p:txBody>
      </p:sp>
    </p:spTree>
    <p:extLst>
      <p:ext uri="{BB962C8B-B14F-4D97-AF65-F5344CB8AC3E}">
        <p14:creationId xmlns:p14="http://schemas.microsoft.com/office/powerpoint/2010/main" val="208460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1539315" y="2766218"/>
            <a:ext cx="9370422" cy="1325563"/>
          </a:xfrm>
        </p:spPr>
        <p:txBody>
          <a:bodyPr>
            <a:normAutofit/>
          </a:bodyPr>
          <a:lstStyle/>
          <a:p>
            <a:pPr algn="ctr"/>
            <a:r>
              <a:rPr lang="de-DE" sz="5300" dirty="0"/>
              <a:t>Vielen Dank</a:t>
            </a:r>
            <a:endParaRPr lang="de-DE" dirty="0"/>
          </a:p>
        </p:txBody>
      </p:sp>
    </p:spTree>
    <p:extLst>
      <p:ext uri="{BB962C8B-B14F-4D97-AF65-F5344CB8AC3E}">
        <p14:creationId xmlns:p14="http://schemas.microsoft.com/office/powerpoint/2010/main" val="414130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187102" y="75901"/>
            <a:ext cx="9370422" cy="1325563"/>
          </a:xfrm>
        </p:spPr>
        <p:txBody>
          <a:bodyPr>
            <a:normAutofit fontScale="90000"/>
          </a:bodyPr>
          <a:lstStyle/>
          <a:p>
            <a:pPr algn="ctr"/>
            <a:r>
              <a:rPr lang="de-DE" sz="5300" b="1" dirty="0"/>
              <a:t>Kurzvorstellung des </a:t>
            </a:r>
            <a:br>
              <a:rPr lang="de-DE" sz="5300" b="1" dirty="0"/>
            </a:br>
            <a:r>
              <a:rPr lang="de-DE" sz="5300" b="1" dirty="0"/>
              <a:t>TC Freisenbruch 02 e.V.</a:t>
            </a:r>
            <a:endParaRPr lang="de-DE" b="1" dirty="0"/>
          </a:p>
        </p:txBody>
      </p:sp>
      <p:sp>
        <p:nvSpPr>
          <p:cNvPr id="4" name="Textfeld 3">
            <a:extLst>
              <a:ext uri="{FF2B5EF4-FFF2-40B4-BE49-F238E27FC236}">
                <a16:creationId xmlns:a16="http://schemas.microsoft.com/office/drawing/2014/main" id="{B38CE683-BFAC-F060-3A85-BC58A2337541}"/>
              </a:ext>
            </a:extLst>
          </p:cNvPr>
          <p:cNvSpPr txBox="1"/>
          <p:nvPr/>
        </p:nvSpPr>
        <p:spPr>
          <a:xfrm>
            <a:off x="1410789" y="1733006"/>
            <a:ext cx="8682445"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800" dirty="0"/>
              <a:t>Fußballkindergarten</a:t>
            </a:r>
          </a:p>
          <a:p>
            <a:pPr marL="285750" indent="-285750">
              <a:lnSpc>
                <a:spcPct val="150000"/>
              </a:lnSpc>
              <a:buFont typeface="Arial" panose="020B0604020202020204" pitchFamily="34" charset="0"/>
              <a:buChar char="•"/>
            </a:pPr>
            <a:r>
              <a:rPr lang="de-DE" sz="2800" dirty="0"/>
              <a:t>7 Jugendmannschaften</a:t>
            </a:r>
          </a:p>
          <a:p>
            <a:pPr marL="285750" indent="-285750">
              <a:lnSpc>
                <a:spcPct val="150000"/>
              </a:lnSpc>
              <a:buFont typeface="Arial" panose="020B0604020202020204" pitchFamily="34" charset="0"/>
              <a:buChar char="•"/>
            </a:pPr>
            <a:r>
              <a:rPr lang="de-DE" sz="2800" dirty="0"/>
              <a:t>2 Herren</a:t>
            </a:r>
          </a:p>
          <a:p>
            <a:pPr marL="285750" indent="-285750">
              <a:lnSpc>
                <a:spcPct val="150000"/>
              </a:lnSpc>
              <a:buFont typeface="Arial" panose="020B0604020202020204" pitchFamily="34" charset="0"/>
              <a:buChar char="•"/>
            </a:pPr>
            <a:r>
              <a:rPr lang="de-DE" sz="2800" dirty="0"/>
              <a:t>2 Alte Herren</a:t>
            </a:r>
          </a:p>
          <a:p>
            <a:pPr marL="285750" indent="-285750">
              <a:lnSpc>
                <a:spcPct val="150000"/>
              </a:lnSpc>
              <a:buFont typeface="Arial" panose="020B0604020202020204" pitchFamily="34" charset="0"/>
              <a:buChar char="•"/>
            </a:pPr>
            <a:r>
              <a:rPr lang="de-DE" sz="2800" dirty="0"/>
              <a:t>1 Futsal Mannschaft</a:t>
            </a:r>
          </a:p>
        </p:txBody>
      </p:sp>
      <p:pic>
        <p:nvPicPr>
          <p:cNvPr id="9" name="Grafik 8">
            <a:extLst>
              <a:ext uri="{FF2B5EF4-FFF2-40B4-BE49-F238E27FC236}">
                <a16:creationId xmlns:a16="http://schemas.microsoft.com/office/drawing/2014/main" id="{0ECD4C9C-5535-5B03-29DE-256772FDE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3480" y="216574"/>
            <a:ext cx="2958223" cy="1699284"/>
          </a:xfrm>
          <a:prstGeom prst="rect">
            <a:avLst/>
          </a:prstGeom>
          <a:ln>
            <a:noFill/>
          </a:ln>
          <a:effectLst>
            <a:outerShdw blurRad="292100" dist="139700" dir="2700000" algn="tl" rotWithShape="0">
              <a:srgbClr val="333333">
                <a:alpha val="65000"/>
              </a:srgbClr>
            </a:outerShdw>
          </a:effectLst>
        </p:spPr>
      </p:pic>
      <p:pic>
        <p:nvPicPr>
          <p:cNvPr id="12" name="Grafik 11" descr="Ein Bild, das Boden, Gruppe, Person, draußen enthält.&#10;&#10;Automatisch generierte Beschreibung">
            <a:extLst>
              <a:ext uri="{FF2B5EF4-FFF2-40B4-BE49-F238E27FC236}">
                <a16:creationId xmlns:a16="http://schemas.microsoft.com/office/drawing/2014/main" id="{5E060DB2-BF86-5D8C-04B5-2B01DCB0C6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94468" y="4151036"/>
            <a:ext cx="4197531" cy="1699285"/>
          </a:xfrm>
          <a:prstGeom prst="rect">
            <a:avLst/>
          </a:prstGeom>
          <a:ln>
            <a:noFill/>
          </a:ln>
          <a:effectLst>
            <a:outerShdw blurRad="292100" dist="139700" dir="2700000" algn="tl" rotWithShape="0">
              <a:srgbClr val="333333">
                <a:alpha val="65000"/>
              </a:srgbClr>
            </a:outerShdw>
          </a:effectLst>
        </p:spPr>
      </p:pic>
      <p:pic>
        <p:nvPicPr>
          <p:cNvPr id="15" name="Grafik 14" descr="Ein Bild, das Zaun, Baum, draußen, Boden enthält.&#10;&#10;Automatisch generierte Beschreibung">
            <a:extLst>
              <a:ext uri="{FF2B5EF4-FFF2-40B4-BE49-F238E27FC236}">
                <a16:creationId xmlns:a16="http://schemas.microsoft.com/office/drawing/2014/main" id="{A2068E21-6415-FCA8-3C0E-4E3A4A33AA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45293" y="1428205"/>
            <a:ext cx="2978843" cy="2576244"/>
          </a:xfrm>
          <a:prstGeom prst="rect">
            <a:avLst/>
          </a:prstGeom>
          <a:ln>
            <a:noFill/>
          </a:ln>
          <a:effectLst>
            <a:outerShdw blurRad="292100" dist="139700" dir="2700000" algn="tl" rotWithShape="0">
              <a:srgbClr val="333333">
                <a:alpha val="65000"/>
              </a:srgbClr>
            </a:outerShdw>
          </a:effectLst>
        </p:spPr>
      </p:pic>
      <p:pic>
        <p:nvPicPr>
          <p:cNvPr id="17" name="Grafik 16">
            <a:extLst>
              <a:ext uri="{FF2B5EF4-FFF2-40B4-BE49-F238E27FC236}">
                <a16:creationId xmlns:a16="http://schemas.microsoft.com/office/drawing/2014/main" id="{C8A28940-BEF8-2E2A-2341-69E032310B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10919" y="2078961"/>
            <a:ext cx="2803011" cy="1981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8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187102" y="75901"/>
            <a:ext cx="9370422" cy="1325563"/>
          </a:xfrm>
        </p:spPr>
        <p:txBody>
          <a:bodyPr>
            <a:normAutofit fontScale="90000"/>
          </a:bodyPr>
          <a:lstStyle/>
          <a:p>
            <a:pPr algn="ctr"/>
            <a:r>
              <a:rPr lang="de-DE" sz="5300" b="1" dirty="0"/>
              <a:t>Kurzvorstellung des </a:t>
            </a:r>
            <a:br>
              <a:rPr lang="de-DE" sz="5300" b="1" dirty="0"/>
            </a:br>
            <a:r>
              <a:rPr lang="de-DE" sz="5300" b="1" dirty="0"/>
              <a:t>TC Freisenbruch 02 e.V.</a:t>
            </a:r>
            <a:endParaRPr lang="de-DE" b="1" dirty="0"/>
          </a:p>
        </p:txBody>
      </p:sp>
      <p:sp>
        <p:nvSpPr>
          <p:cNvPr id="4" name="Textfeld 3">
            <a:extLst>
              <a:ext uri="{FF2B5EF4-FFF2-40B4-BE49-F238E27FC236}">
                <a16:creationId xmlns:a16="http://schemas.microsoft.com/office/drawing/2014/main" id="{B38CE683-BFAC-F060-3A85-BC58A2337541}"/>
              </a:ext>
            </a:extLst>
          </p:cNvPr>
          <p:cNvSpPr txBox="1"/>
          <p:nvPr/>
        </p:nvSpPr>
        <p:spPr>
          <a:xfrm>
            <a:off x="0" y="1450528"/>
            <a:ext cx="8682445" cy="42600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1400" dirty="0"/>
              <a:t>Neben dem Fußball wird die Bildungsarbeit beim TC Freisenbruch groß geschrieben</a:t>
            </a:r>
          </a:p>
          <a:p>
            <a:pPr marL="285750" indent="-285750">
              <a:lnSpc>
                <a:spcPct val="150000"/>
              </a:lnSpc>
              <a:buFont typeface="Arial" panose="020B0604020202020204" pitchFamily="34" charset="0"/>
              <a:buChar char="•"/>
            </a:pPr>
            <a:r>
              <a:rPr lang="de-DE" sz="1400" dirty="0"/>
              <a:t>Wir sind anerkannte Einsatzstelle für den Freiwilligendienst im Sport (anerkanntes Bildungsjahr)</a:t>
            </a:r>
          </a:p>
          <a:p>
            <a:pPr marL="285750" indent="-285750">
              <a:lnSpc>
                <a:spcPct val="150000"/>
              </a:lnSpc>
              <a:buFont typeface="Arial" panose="020B0604020202020204" pitchFamily="34" charset="0"/>
              <a:buChar char="•"/>
            </a:pPr>
            <a:r>
              <a:rPr lang="de-DE" sz="1400" dirty="0"/>
              <a:t>Im Bildungsjahr 2022/2023 haben wir an 12 Partnerschulen in der Regel 30 Wochenstunden Schulsport angeboten</a:t>
            </a:r>
          </a:p>
          <a:p>
            <a:pPr marL="285750" indent="-285750">
              <a:lnSpc>
                <a:spcPct val="150000"/>
              </a:lnSpc>
              <a:buFont typeface="Arial" panose="020B0604020202020204" pitchFamily="34" charset="0"/>
              <a:buChar char="•"/>
            </a:pPr>
            <a:r>
              <a:rPr lang="de-DE" sz="1400" dirty="0"/>
              <a:t>2023 ist unser neues Schulprojekt „Rising Stars“ an den Essener Grundschulen gestartet, 375 Fußballabzeichen wurden in diesem Zuge von Grundschulkindern an 7 zusätzlichen Schule absolviert</a:t>
            </a:r>
          </a:p>
          <a:p>
            <a:pPr marL="285750" indent="-285750">
              <a:lnSpc>
                <a:spcPct val="150000"/>
              </a:lnSpc>
              <a:buFont typeface="Arial" panose="020B0604020202020204" pitchFamily="34" charset="0"/>
              <a:buChar char="•"/>
            </a:pPr>
            <a:r>
              <a:rPr lang="de-DE" sz="1400" dirty="0"/>
              <a:t>An einer benachbarten Grundschule unterstützten wir personell die Lernförderung im Mittagsbereich für lernschwache </a:t>
            </a:r>
            <a:r>
              <a:rPr lang="de-DE" sz="1400" dirty="0" err="1"/>
              <a:t>SchülerINNEN</a:t>
            </a:r>
            <a:r>
              <a:rPr lang="de-DE" sz="1400" dirty="0"/>
              <a:t> an zwei Tagen in der Woche</a:t>
            </a:r>
          </a:p>
          <a:p>
            <a:pPr marL="285750" indent="-285750">
              <a:lnSpc>
                <a:spcPct val="150000"/>
              </a:lnSpc>
              <a:buFont typeface="Arial" panose="020B0604020202020204" pitchFamily="34" charset="0"/>
              <a:buChar char="•"/>
            </a:pPr>
            <a:r>
              <a:rPr lang="de-DE" sz="1400" dirty="0"/>
              <a:t>In 4 internen und 5 externen Fortbildungsangeboten erwarben unsere Übungsleiter neues Wissen und Lizenzen, gefördert und/oder veranstaltet durch den Verein</a:t>
            </a:r>
          </a:p>
          <a:p>
            <a:pPr marL="285750" indent="-285750">
              <a:lnSpc>
                <a:spcPct val="150000"/>
              </a:lnSpc>
              <a:buFont typeface="Arial" panose="020B0604020202020204" pitchFamily="34" charset="0"/>
              <a:buChar char="•"/>
            </a:pPr>
            <a:r>
              <a:rPr lang="de-DE" sz="1400" dirty="0"/>
              <a:t>Im Zentrum unserer Bewerbung steht aber unser Projekt „</a:t>
            </a:r>
            <a:r>
              <a:rPr lang="de-DE" sz="1400" b="1" dirty="0"/>
              <a:t>KiTa in Bewegung</a:t>
            </a:r>
            <a:r>
              <a:rPr lang="de-DE" sz="1400" dirty="0"/>
              <a:t>“, welches im Jahre 2023 entwickelt wurde und erfolgreich an den Start gegangen ist</a:t>
            </a:r>
          </a:p>
          <a:p>
            <a:pPr marL="285750" indent="-285750">
              <a:lnSpc>
                <a:spcPct val="150000"/>
              </a:lnSpc>
              <a:buFont typeface="Arial" panose="020B0604020202020204" pitchFamily="34" charset="0"/>
              <a:buChar char="•"/>
            </a:pPr>
            <a:endParaRPr lang="de-DE" sz="1400" dirty="0"/>
          </a:p>
        </p:txBody>
      </p:sp>
      <p:pic>
        <p:nvPicPr>
          <p:cNvPr id="1026" name="Picture 2">
            <a:extLst>
              <a:ext uri="{FF2B5EF4-FFF2-40B4-BE49-F238E27FC236}">
                <a16:creationId xmlns:a16="http://schemas.microsoft.com/office/drawing/2014/main" id="{0E86560F-4983-AEF2-56AE-A5A3307F3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256" y="145650"/>
            <a:ext cx="4006980" cy="200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33034" y="60058"/>
            <a:ext cx="6962349" cy="1325563"/>
          </a:xfrm>
        </p:spPr>
        <p:txBody>
          <a:bodyPr>
            <a:normAutofit/>
          </a:bodyPr>
          <a:lstStyle/>
          <a:p>
            <a:r>
              <a:rPr lang="de-DE" sz="5300" b="1" dirty="0"/>
              <a:t>Idee</a:t>
            </a:r>
            <a:endParaRPr lang="de-DE" b="1"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286309" y="1055443"/>
            <a:ext cx="8682445" cy="44670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Wir gehen mit unseren </a:t>
            </a:r>
          </a:p>
          <a:p>
            <a:pPr>
              <a:lnSpc>
                <a:spcPct val="150000"/>
              </a:lnSpc>
            </a:pPr>
            <a:r>
              <a:rPr lang="de-DE" sz="2400" dirty="0"/>
              <a:t>Übungsleitern in die KiTa</a:t>
            </a:r>
          </a:p>
          <a:p>
            <a:pPr marL="285750" indent="-285750">
              <a:lnSpc>
                <a:spcPct val="150000"/>
              </a:lnSpc>
              <a:buFont typeface="Arial" panose="020B0604020202020204" pitchFamily="34" charset="0"/>
              <a:buChar char="•"/>
            </a:pPr>
            <a:r>
              <a:rPr lang="de-DE" sz="2400" dirty="0"/>
              <a:t>Wöchentliche </a:t>
            </a:r>
          </a:p>
          <a:p>
            <a:pPr>
              <a:lnSpc>
                <a:spcPct val="150000"/>
              </a:lnSpc>
            </a:pPr>
            <a:r>
              <a:rPr lang="de-DE" sz="2400" dirty="0"/>
              <a:t>Bewegungsangebote </a:t>
            </a:r>
          </a:p>
          <a:p>
            <a:pPr>
              <a:lnSpc>
                <a:spcPct val="150000"/>
              </a:lnSpc>
            </a:pPr>
            <a:r>
              <a:rPr lang="de-DE" sz="2400" dirty="0"/>
              <a:t>für die Kids</a:t>
            </a:r>
          </a:p>
          <a:p>
            <a:pPr marL="285750" indent="-285750">
              <a:lnSpc>
                <a:spcPct val="150000"/>
              </a:lnSpc>
              <a:buFont typeface="Arial" panose="020B0604020202020204" pitchFamily="34" charset="0"/>
              <a:buChar char="•"/>
            </a:pPr>
            <a:r>
              <a:rPr lang="de-DE" sz="2400" dirty="0"/>
              <a:t>Ein Kurs besteht aus </a:t>
            </a:r>
          </a:p>
          <a:p>
            <a:pPr>
              <a:lnSpc>
                <a:spcPct val="150000"/>
              </a:lnSpc>
            </a:pPr>
            <a:r>
              <a:rPr lang="de-DE" sz="2400" dirty="0"/>
              <a:t>10 Einheiten a 30 Minuten</a:t>
            </a:r>
          </a:p>
          <a:p>
            <a:pPr marL="285750" indent="-285750">
              <a:lnSpc>
                <a:spcPct val="150000"/>
              </a:lnSpc>
              <a:buFont typeface="Arial" panose="020B0604020202020204" pitchFamily="34" charset="0"/>
              <a:buChar char="•"/>
            </a:pPr>
            <a:r>
              <a:rPr lang="de-DE" sz="2400" dirty="0"/>
              <a:t>Gruppengröße: 8-10 Kinder</a:t>
            </a:r>
          </a:p>
        </p:txBody>
      </p:sp>
      <p:graphicFrame>
        <p:nvGraphicFramePr>
          <p:cNvPr id="3" name="Inhaltsplatzhalter 5">
            <a:extLst>
              <a:ext uri="{FF2B5EF4-FFF2-40B4-BE49-F238E27FC236}">
                <a16:creationId xmlns:a16="http://schemas.microsoft.com/office/drawing/2014/main" id="{D1051B05-783A-3AA9-297E-7A99316937EC}"/>
              </a:ext>
            </a:extLst>
          </p:cNvPr>
          <p:cNvGraphicFramePr>
            <a:graphicFrameLocks noGrp="1"/>
          </p:cNvGraphicFramePr>
          <p:nvPr>
            <p:ph idx="1"/>
            <p:extLst>
              <p:ext uri="{D42A27DB-BD31-4B8C-83A1-F6EECF244321}">
                <p14:modId xmlns:p14="http://schemas.microsoft.com/office/powerpoint/2010/main" val="237446109"/>
              </p:ext>
            </p:extLst>
          </p:nvPr>
        </p:nvGraphicFramePr>
        <p:xfrm>
          <a:off x="2917520" y="707228"/>
          <a:ext cx="10785953" cy="4863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5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1101644" y="307998"/>
            <a:ext cx="4129088" cy="1325563"/>
          </a:xfrm>
        </p:spPr>
        <p:txBody>
          <a:bodyPr>
            <a:normAutofit/>
          </a:bodyPr>
          <a:lstStyle/>
          <a:p>
            <a:pPr algn="ctr"/>
            <a:r>
              <a:rPr lang="de-DE" sz="5300" b="1" dirty="0"/>
              <a:t>Vereinsziele</a:t>
            </a:r>
            <a:endParaRPr lang="de-DE" b="1" dirty="0"/>
          </a:p>
        </p:txBody>
      </p:sp>
      <p:graphicFrame>
        <p:nvGraphicFramePr>
          <p:cNvPr id="6" name="Inhaltsplatzhalter 5">
            <a:extLst>
              <a:ext uri="{FF2B5EF4-FFF2-40B4-BE49-F238E27FC236}">
                <a16:creationId xmlns:a16="http://schemas.microsoft.com/office/drawing/2014/main" id="{D63F08F9-F89C-5852-E9D3-256CB2A61860}"/>
              </a:ext>
            </a:extLst>
          </p:cNvPr>
          <p:cNvGraphicFramePr>
            <a:graphicFrameLocks noGrp="1"/>
          </p:cNvGraphicFramePr>
          <p:nvPr>
            <p:ph idx="1"/>
            <p:extLst>
              <p:ext uri="{D42A27DB-BD31-4B8C-83A1-F6EECF244321}">
                <p14:modId xmlns:p14="http://schemas.microsoft.com/office/powerpoint/2010/main" val="3345252462"/>
              </p:ext>
            </p:extLst>
          </p:nvPr>
        </p:nvGraphicFramePr>
        <p:xfrm>
          <a:off x="2917520" y="707228"/>
          <a:ext cx="10785953" cy="4863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a:extLst>
              <a:ext uri="{FF2B5EF4-FFF2-40B4-BE49-F238E27FC236}">
                <a16:creationId xmlns:a16="http://schemas.microsoft.com/office/drawing/2014/main" id="{697F98E2-C0ED-C2DC-2826-EF696496750F}"/>
              </a:ext>
            </a:extLst>
          </p:cNvPr>
          <p:cNvSpPr txBox="1"/>
          <p:nvPr/>
        </p:nvSpPr>
        <p:spPr>
          <a:xfrm>
            <a:off x="225467" y="1727796"/>
            <a:ext cx="4321481" cy="4031873"/>
          </a:xfrm>
          <a:prstGeom prst="rect">
            <a:avLst/>
          </a:prstGeom>
          <a:noFill/>
        </p:spPr>
        <p:txBody>
          <a:bodyPr wrap="square" rtlCol="0">
            <a:spAutoFit/>
          </a:bodyPr>
          <a:lstStyle/>
          <a:p>
            <a:pPr marL="457200" indent="-457200">
              <a:buBlip>
                <a:blip r:embed="rId8">
                  <a:extLst>
                    <a:ext uri="{96DAC541-7B7A-43D3-8B79-37D633B846F1}">
                      <asvg:svgBlip xmlns:asvg="http://schemas.microsoft.com/office/drawing/2016/SVG/main" r:embed="rId9"/>
                    </a:ext>
                  </a:extLst>
                </a:blip>
              </a:buBlip>
            </a:pPr>
            <a:r>
              <a:rPr lang="de-DE" sz="3200" b="1" dirty="0"/>
              <a:t>Vernetzung im Stadtteil</a:t>
            </a:r>
          </a:p>
          <a:p>
            <a:pPr marL="457200" indent="-457200">
              <a:buBlip>
                <a:blip r:embed="rId8">
                  <a:extLst>
                    <a:ext uri="{96DAC541-7B7A-43D3-8B79-37D633B846F1}">
                      <asvg:svgBlip xmlns:asvg="http://schemas.microsoft.com/office/drawing/2016/SVG/main" r:embed="rId9"/>
                    </a:ext>
                  </a:extLst>
                </a:blip>
              </a:buBlip>
            </a:pPr>
            <a:endParaRPr lang="de-DE" sz="3200" b="1" dirty="0"/>
          </a:p>
          <a:p>
            <a:pPr marL="457200" indent="-457200">
              <a:buBlip>
                <a:blip r:embed="rId8">
                  <a:extLst>
                    <a:ext uri="{96DAC541-7B7A-43D3-8B79-37D633B846F1}">
                      <asvg:svgBlip xmlns:asvg="http://schemas.microsoft.com/office/drawing/2016/SVG/main" r:embed="rId9"/>
                    </a:ext>
                  </a:extLst>
                </a:blip>
              </a:buBlip>
            </a:pPr>
            <a:r>
              <a:rPr lang="de-DE" sz="3200" b="1" dirty="0"/>
              <a:t>Neue Sportangebote</a:t>
            </a:r>
          </a:p>
          <a:p>
            <a:pPr marL="457200" indent="-457200">
              <a:buBlip>
                <a:blip r:embed="rId8">
                  <a:extLst>
                    <a:ext uri="{96DAC541-7B7A-43D3-8B79-37D633B846F1}">
                      <asvg:svgBlip xmlns:asvg="http://schemas.microsoft.com/office/drawing/2016/SVG/main" r:embed="rId9"/>
                    </a:ext>
                  </a:extLst>
                </a:blip>
              </a:buBlip>
            </a:pPr>
            <a:endParaRPr lang="de-DE" sz="3200" b="1" dirty="0"/>
          </a:p>
          <a:p>
            <a:pPr marL="457200" indent="-457200">
              <a:buBlip>
                <a:blip r:embed="rId8">
                  <a:extLst>
                    <a:ext uri="{96DAC541-7B7A-43D3-8B79-37D633B846F1}">
                      <asvg:svgBlip xmlns:asvg="http://schemas.microsoft.com/office/drawing/2016/SVG/main" r:embed="rId9"/>
                    </a:ext>
                  </a:extLst>
                </a:blip>
              </a:buBlip>
            </a:pPr>
            <a:r>
              <a:rPr lang="de-DE" sz="3200" b="1" dirty="0"/>
              <a:t>Mitgliedergewinnung</a:t>
            </a:r>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endParaRPr lang="de-DE" sz="3200" dirty="0"/>
          </a:p>
        </p:txBody>
      </p:sp>
    </p:spTree>
    <p:extLst>
      <p:ext uri="{BB962C8B-B14F-4D97-AF65-F5344CB8AC3E}">
        <p14:creationId xmlns:p14="http://schemas.microsoft.com/office/powerpoint/2010/main" val="12870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4031456" y="82877"/>
            <a:ext cx="4129088" cy="1325563"/>
          </a:xfrm>
        </p:spPr>
        <p:txBody>
          <a:bodyPr>
            <a:normAutofit fontScale="90000"/>
          </a:bodyPr>
          <a:lstStyle/>
          <a:p>
            <a:pPr algn="ctr"/>
            <a:r>
              <a:rPr lang="de-DE" sz="5300" b="1" dirty="0"/>
              <a:t>Aufbau der Einheiten</a:t>
            </a:r>
            <a:endParaRPr lang="de-DE" b="1" dirty="0"/>
          </a:p>
        </p:txBody>
      </p:sp>
      <p:graphicFrame>
        <p:nvGraphicFramePr>
          <p:cNvPr id="6" name="Inhaltsplatzhalter 5">
            <a:extLst>
              <a:ext uri="{FF2B5EF4-FFF2-40B4-BE49-F238E27FC236}">
                <a16:creationId xmlns:a16="http://schemas.microsoft.com/office/drawing/2014/main" id="{178512D4-F01E-3570-018E-C0E6298CB346}"/>
              </a:ext>
            </a:extLst>
          </p:cNvPr>
          <p:cNvGraphicFramePr>
            <a:graphicFrameLocks noGrp="1"/>
          </p:cNvGraphicFramePr>
          <p:nvPr>
            <p:ph idx="1"/>
            <p:extLst>
              <p:ext uri="{D42A27DB-BD31-4B8C-83A1-F6EECF244321}">
                <p14:modId xmlns:p14="http://schemas.microsoft.com/office/powerpoint/2010/main" val="1884504101"/>
              </p:ext>
            </p:extLst>
          </p:nvPr>
        </p:nvGraphicFramePr>
        <p:xfrm>
          <a:off x="-15621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afik 14">
            <a:extLst>
              <a:ext uri="{FF2B5EF4-FFF2-40B4-BE49-F238E27FC236}">
                <a16:creationId xmlns:a16="http://schemas.microsoft.com/office/drawing/2014/main" id="{C2CEE508-73A8-D017-13A7-D1596B5EA876}"/>
              </a:ext>
            </a:extLst>
          </p:cNvPr>
          <p:cNvPicPr>
            <a:picLocks noChangeAspect="1"/>
          </p:cNvPicPr>
          <p:nvPr/>
        </p:nvPicPr>
        <p:blipFill>
          <a:blip r:embed="rId8">
            <a:duotone>
              <a:prstClr val="black"/>
              <a:srgbClr val="FFFFFF">
                <a:tint val="45000"/>
                <a:satMod val="400000"/>
              </a:srgbClr>
            </a:duotone>
            <a:extLst>
              <a:ext uri="{BEBA8EAE-BF5A-486C-A8C5-ECC9F3942E4B}">
                <a14:imgProps xmlns:a14="http://schemas.microsoft.com/office/drawing/2010/main">
                  <a14:imgLayer r:embed="rId9">
                    <a14:imgEffect>
                      <a14:backgroundRemoval t="9605" b="91808" l="9799" r="91709">
                        <a14:foregroundMark x1="75377" y1="9605" x2="77136" y2="9605"/>
                        <a14:foregroundMark x1="91709" y1="51977" x2="91709" y2="42938"/>
                        <a14:foregroundMark x1="49246" y1="91525" x2="52261" y2="90960"/>
                        <a14:foregroundMark x1="20854" y1="91808" x2="22864" y2="91808"/>
                        <a14:foregroundMark x1="24623" y1="21751" x2="31658" y2="21186"/>
                        <a14:foregroundMark x1="15829" y1="31921" x2="27136" y2="31921"/>
                        <a14:foregroundMark x1="20101" y1="43220" x2="31658" y2="42373"/>
                      </a14:backgroundRemoval>
                    </a14:imgEffect>
                  </a14:imgLayer>
                </a14:imgProps>
              </a:ext>
            </a:extLst>
          </a:blip>
          <a:stretch>
            <a:fillRect/>
          </a:stretch>
        </p:blipFill>
        <p:spPr>
          <a:xfrm>
            <a:off x="652144" y="3819489"/>
            <a:ext cx="1292270" cy="1149406"/>
          </a:xfrm>
          <a:prstGeom prst="rect">
            <a:avLst/>
          </a:prstGeom>
        </p:spPr>
      </p:pic>
      <p:pic>
        <p:nvPicPr>
          <p:cNvPr id="17" name="Grafik 16">
            <a:extLst>
              <a:ext uri="{FF2B5EF4-FFF2-40B4-BE49-F238E27FC236}">
                <a16:creationId xmlns:a16="http://schemas.microsoft.com/office/drawing/2014/main" id="{1A72A678-7BE7-CBC1-3881-164A389E1A2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632" b="93201" l="9845" r="91710">
                        <a14:foregroundMark x1="11399" y1="34278" x2="10363" y2="53541"/>
                        <a14:foregroundMark x1="38083" y1="93201" x2="45078" y2="93484"/>
                        <a14:foregroundMark x1="91451" y1="83853" x2="91710" y2="72805"/>
                        <a14:foregroundMark x1="60881" y1="63173" x2="65544" y2="61756"/>
                        <a14:foregroundMark x1="60363" y1="54958" x2="63990" y2="53258"/>
                        <a14:foregroundMark x1="62176" y1="43343" x2="64508" y2="43343"/>
                        <a14:foregroundMark x1="61399" y1="35411" x2="63731" y2="34844"/>
                        <a14:foregroundMark x1="60622" y1="26629" x2="64249" y2="25779"/>
                        <a14:foregroundMark x1="31347" y1="33711" x2="36528" y2="32295"/>
                        <a14:foregroundMark x1="30052" y1="42776" x2="35751" y2="42776"/>
                        <a14:foregroundMark x1="32642" y1="52125" x2="35751" y2="50992"/>
                        <a14:foregroundMark x1="29275" y1="60907" x2="32383" y2="60057"/>
                        <a14:foregroundMark x1="30311" y1="70255" x2="31865" y2="70255"/>
                      </a14:backgroundRemoval>
                    </a14:imgEffect>
                  </a14:imgLayer>
                </a14:imgProps>
              </a:ext>
            </a:extLst>
          </a:blip>
          <a:stretch>
            <a:fillRect/>
          </a:stretch>
        </p:blipFill>
        <p:spPr>
          <a:xfrm>
            <a:off x="690440" y="1689044"/>
            <a:ext cx="1256856" cy="1149405"/>
          </a:xfrm>
          <a:prstGeom prst="rect">
            <a:avLst/>
          </a:prstGeom>
        </p:spPr>
      </p:pic>
      <p:sp>
        <p:nvSpPr>
          <p:cNvPr id="18" name="Textfeld 17">
            <a:extLst>
              <a:ext uri="{FF2B5EF4-FFF2-40B4-BE49-F238E27FC236}">
                <a16:creationId xmlns:a16="http://schemas.microsoft.com/office/drawing/2014/main" id="{9D68EDBE-6071-849D-98D2-513102EE9DDE}"/>
              </a:ext>
            </a:extLst>
          </p:cNvPr>
          <p:cNvSpPr txBox="1"/>
          <p:nvPr/>
        </p:nvSpPr>
        <p:spPr>
          <a:xfrm>
            <a:off x="6924675" y="1552575"/>
            <a:ext cx="4981575" cy="3785652"/>
          </a:xfrm>
          <a:prstGeom prst="rect">
            <a:avLst/>
          </a:prstGeom>
          <a:noFill/>
        </p:spPr>
        <p:txBody>
          <a:bodyPr wrap="square" rtlCol="0">
            <a:spAutoFit/>
          </a:bodyPr>
          <a:lstStyle/>
          <a:p>
            <a:pPr marL="285750" indent="-285750">
              <a:buFont typeface="Arial" panose="020B0604020202020204" pitchFamily="34" charset="0"/>
              <a:buChar char="•"/>
            </a:pPr>
            <a:r>
              <a:rPr lang="de-DE" sz="3200" dirty="0"/>
              <a:t>In Form einer kleinen Geschichte – </a:t>
            </a:r>
            <a:r>
              <a:rPr lang="de-DE" sz="1200" dirty="0"/>
              <a:t>Zu Beginn jeder Einheit liest der Übungsleiter eine kurze Geschichte vor und zeigt ein Bild zu der Geschichte in einem Kamishibai Theater.</a:t>
            </a:r>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r>
              <a:rPr lang="de-DE" sz="3200" dirty="0"/>
              <a:t>Maskottchen Ulv- </a:t>
            </a:r>
            <a:r>
              <a:rPr lang="de-DE" sz="1200" dirty="0"/>
              <a:t>Die Hauptrolle in den Geschichten hat immer unser Vereinsmaskottchen Ulv der Wolf.</a:t>
            </a:r>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r>
              <a:rPr lang="de-DE" sz="3200" dirty="0"/>
              <a:t>1-3 Spiele – </a:t>
            </a:r>
            <a:r>
              <a:rPr lang="de-DE" sz="1200" dirty="0"/>
              <a:t>Jede Einheit</a:t>
            </a:r>
          </a:p>
          <a:p>
            <a:r>
              <a:rPr lang="de-DE" sz="1200" dirty="0"/>
              <a:t> besteht aus 1-3 Bewegungsspielen</a:t>
            </a:r>
          </a:p>
        </p:txBody>
      </p:sp>
      <p:pic>
        <p:nvPicPr>
          <p:cNvPr id="3" name="Grafik 2">
            <a:extLst>
              <a:ext uri="{FF2B5EF4-FFF2-40B4-BE49-F238E27FC236}">
                <a16:creationId xmlns:a16="http://schemas.microsoft.com/office/drawing/2014/main" id="{2CE1AC53-C1CE-6FF1-A446-2A9E73AD878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6734" b="84538" l="60125" r="84484">
                        <a14:foregroundMark x1="73702" y1="66774" x2="73702" y2="66774"/>
                        <a14:foregroundMark x1="74387" y1="76383" x2="74387" y2="76383"/>
                        <a14:foregroundMark x1="76269" y1="74283" x2="76269" y2="74283"/>
                        <a14:foregroundMark x1="84484" y1="74485" x2="84484" y2="74485"/>
                        <a14:foregroundMark x1="74786" y1="84013" x2="74786" y2="84013"/>
                        <a14:foregroundMark x1="76440" y1="84578" x2="76440" y2="84578"/>
                        <a14:foregroundMark x1="61209" y1="75333" x2="61209" y2="75333"/>
                        <a14:foregroundMark x1="62407" y1="75172" x2="62407" y2="75172"/>
                        <a14:foregroundMark x1="61723" y1="71740" x2="61723" y2="71740"/>
                        <a14:foregroundMark x1="63092" y1="70690" x2="63092" y2="70690"/>
                        <a14:foregroundMark x1="63206" y1="76786" x2="63206" y2="76786"/>
                        <a14:foregroundMark x1="62693" y1="75818" x2="62693" y2="75818"/>
                        <a14:foregroundMark x1="61723" y1="76383" x2="61723" y2="76383"/>
                        <a14:foregroundMark x1="61438" y1="70690" x2="61438" y2="70690"/>
                        <a14:foregroundMark x1="61438" y1="70690" x2="61438" y2="70690"/>
                        <a14:foregroundMark x1="60125" y1="73436" x2="60125" y2="73436"/>
                      </a14:backgroundRemoval>
                    </a14:imgEffect>
                  </a14:imgLayer>
                </a14:imgProps>
              </a:ext>
              <a:ext uri="{28A0092B-C50C-407E-A947-70E740481C1C}">
                <a14:useLocalDpi xmlns:a14="http://schemas.microsoft.com/office/drawing/2010/main" val="0"/>
              </a:ext>
            </a:extLst>
          </a:blip>
          <a:srcRect l="58611" t="65426" r="13151" b="13891"/>
          <a:stretch/>
        </p:blipFill>
        <p:spPr>
          <a:xfrm rot="16200000">
            <a:off x="10109425" y="3933432"/>
            <a:ext cx="1936575" cy="2004166"/>
          </a:xfrm>
          <a:prstGeom prst="rect">
            <a:avLst/>
          </a:prstGeom>
        </p:spPr>
      </p:pic>
    </p:spTree>
    <p:extLst>
      <p:ext uri="{BB962C8B-B14F-4D97-AF65-F5344CB8AC3E}">
        <p14:creationId xmlns:p14="http://schemas.microsoft.com/office/powerpoint/2010/main" val="24828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winkliges Dreieck 6">
            <a:extLst>
              <a:ext uri="{FF2B5EF4-FFF2-40B4-BE49-F238E27FC236}">
                <a16:creationId xmlns:a16="http://schemas.microsoft.com/office/drawing/2014/main" id="{FBD29A4A-E866-4901-BB98-79D28380832A}"/>
              </a:ext>
            </a:extLst>
          </p:cNvPr>
          <p:cNvSpPr/>
          <p:nvPr/>
        </p:nvSpPr>
        <p:spPr>
          <a:xfrm>
            <a:off x="0" y="5759669"/>
            <a:ext cx="10247586" cy="109833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winkliges Dreieck 13">
            <a:extLst>
              <a:ext uri="{FF2B5EF4-FFF2-40B4-BE49-F238E27FC236}">
                <a16:creationId xmlns:a16="http://schemas.microsoft.com/office/drawing/2014/main" id="{F930305E-D829-4A41-8DC5-6E480B258F8B}"/>
              </a:ext>
            </a:extLst>
          </p:cNvPr>
          <p:cNvSpPr/>
          <p:nvPr/>
        </p:nvSpPr>
        <p:spPr>
          <a:xfrm rot="10800000">
            <a:off x="1944414" y="5903803"/>
            <a:ext cx="10247586" cy="10983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6869B638-B554-45B2-8B4A-D313BC0C6E7E}"/>
              </a:ext>
            </a:extLst>
          </p:cNvPr>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0909737" y="5994456"/>
            <a:ext cx="704193" cy="819210"/>
          </a:xfrm>
          <a:prstGeom prst="rect">
            <a:avLst/>
          </a:prstGeom>
        </p:spPr>
      </p:pic>
      <p:sp>
        <p:nvSpPr>
          <p:cNvPr id="5" name="Titel 4">
            <a:extLst>
              <a:ext uri="{FF2B5EF4-FFF2-40B4-BE49-F238E27FC236}">
                <a16:creationId xmlns:a16="http://schemas.microsoft.com/office/drawing/2014/main" id="{3D46D18A-88E5-4A8D-A4BA-415C22F6E1FA}"/>
              </a:ext>
            </a:extLst>
          </p:cNvPr>
          <p:cNvSpPr>
            <a:spLocks noGrp="1"/>
          </p:cNvSpPr>
          <p:nvPr>
            <p:ph type="title"/>
          </p:nvPr>
        </p:nvSpPr>
        <p:spPr>
          <a:xfrm>
            <a:off x="2461414" y="308646"/>
            <a:ext cx="6962349" cy="1325563"/>
          </a:xfrm>
        </p:spPr>
        <p:txBody>
          <a:bodyPr>
            <a:normAutofit/>
          </a:bodyPr>
          <a:lstStyle/>
          <a:p>
            <a:r>
              <a:rPr lang="de-DE" sz="5300" b="1" dirty="0"/>
              <a:t>Rahmenbedingungen</a:t>
            </a:r>
            <a:endParaRPr lang="de-DE" b="1" dirty="0"/>
          </a:p>
        </p:txBody>
      </p:sp>
      <p:sp>
        <p:nvSpPr>
          <p:cNvPr id="2" name="Textfeld 1">
            <a:extLst>
              <a:ext uri="{FF2B5EF4-FFF2-40B4-BE49-F238E27FC236}">
                <a16:creationId xmlns:a16="http://schemas.microsoft.com/office/drawing/2014/main" id="{2EE034E0-A3A7-2062-8A12-91D2AC773682}"/>
              </a:ext>
            </a:extLst>
          </p:cNvPr>
          <p:cNvSpPr txBox="1"/>
          <p:nvPr/>
        </p:nvSpPr>
        <p:spPr>
          <a:xfrm>
            <a:off x="744264" y="1532618"/>
            <a:ext cx="10247586" cy="4893647"/>
          </a:xfrm>
          <a:prstGeom prst="rect">
            <a:avLst/>
          </a:prstGeom>
          <a:noFill/>
        </p:spPr>
        <p:txBody>
          <a:bodyPr wrap="square" rtlCol="0">
            <a:spAutoFit/>
          </a:bodyPr>
          <a:lstStyle/>
          <a:p>
            <a:pPr marL="342900" indent="-342900" algn="just">
              <a:buFont typeface="Arial" panose="020B0604020202020204" pitchFamily="34" charset="0"/>
              <a:buChar char="•"/>
            </a:pPr>
            <a:r>
              <a:rPr lang="de-DE" sz="2400" dirty="0"/>
              <a:t>alle 10 Einheiten sind durchgeplant und bauen aufeinander auf, die dazugehörigen Geschichten wurden selbst geschrieben und die jeweiligen Spiele aufeinander abgestimmt</a:t>
            </a:r>
          </a:p>
          <a:p>
            <a:pPr marL="342900" indent="-342900" algn="just">
              <a:buFont typeface="Arial" panose="020B0604020202020204" pitchFamily="34" charset="0"/>
              <a:buChar char="•"/>
            </a:pPr>
            <a:r>
              <a:rPr lang="de-DE" sz="2400" dirty="0"/>
              <a:t>die Bilder zu den Geschichten sind in einem Malworkshop und in Heimarbeit durch interessierte Mitglieder und Elternteile entstanden</a:t>
            </a:r>
          </a:p>
          <a:p>
            <a:pPr marL="342900" indent="-342900" algn="just">
              <a:buFont typeface="Arial" panose="020B0604020202020204" pitchFamily="34" charset="0"/>
              <a:buChar char="•"/>
            </a:pPr>
            <a:r>
              <a:rPr lang="de-DE" sz="2400" dirty="0"/>
              <a:t> alle Übungsleiter verfügen über aktuelle Übungsleiter und Trainerlizenzen des DOSBs und/oder des DFBs </a:t>
            </a:r>
          </a:p>
          <a:p>
            <a:pPr marL="342900" indent="-342900" algn="just">
              <a:buFont typeface="Arial" panose="020B0604020202020204" pitchFamily="34" charset="0"/>
              <a:buChar char="•"/>
            </a:pPr>
            <a:r>
              <a:rPr lang="de-DE" sz="2400" dirty="0"/>
              <a:t> der Schwerpunkt liegt auf Spiel, Spaß und Bewegung</a:t>
            </a:r>
          </a:p>
          <a:p>
            <a:pPr marL="342900" indent="-342900" algn="just">
              <a:buFont typeface="Arial" panose="020B0604020202020204" pitchFamily="34" charset="0"/>
              <a:buChar char="•"/>
            </a:pPr>
            <a:r>
              <a:rPr lang="de-DE" sz="2400" dirty="0"/>
              <a:t> zusätzliche Elemente sind:</a:t>
            </a:r>
          </a:p>
          <a:p>
            <a:pPr marL="800100" lvl="1" indent="-342900" algn="just">
              <a:buFont typeface="Arial" panose="020B0604020202020204" pitchFamily="34" charset="0"/>
              <a:buChar char="•"/>
            </a:pPr>
            <a:r>
              <a:rPr lang="de-DE" sz="2400" dirty="0"/>
              <a:t> Sprachförderung</a:t>
            </a:r>
          </a:p>
          <a:p>
            <a:pPr marL="800100" lvl="1" indent="-342900" algn="just">
              <a:buFont typeface="Arial" panose="020B0604020202020204" pitchFamily="34" charset="0"/>
              <a:buChar char="•"/>
            </a:pPr>
            <a:r>
              <a:rPr lang="de-DE" sz="2400" dirty="0"/>
              <a:t> Vorlesen von Geschichten </a:t>
            </a:r>
          </a:p>
          <a:p>
            <a:pPr marL="800100" lvl="1" indent="-342900" algn="just">
              <a:buFont typeface="Arial" panose="020B0604020202020204" pitchFamily="34" charset="0"/>
              <a:buChar char="•"/>
            </a:pPr>
            <a:endParaRPr lang="de-DE" sz="2400" dirty="0"/>
          </a:p>
          <a:p>
            <a:pPr marL="800100" lvl="1" indent="-342900" algn="just">
              <a:buFont typeface="Arial" panose="020B0604020202020204" pitchFamily="34" charset="0"/>
              <a:buChar char="•"/>
            </a:pPr>
            <a:endParaRPr lang="de-DE" sz="2400" dirty="0"/>
          </a:p>
        </p:txBody>
      </p:sp>
    </p:spTree>
    <p:extLst>
      <p:ext uri="{BB962C8B-B14F-4D97-AF65-F5344CB8AC3E}">
        <p14:creationId xmlns:p14="http://schemas.microsoft.com/office/powerpoint/2010/main" val="67803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sign 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 Sport" id="{1AEEB987-4B89-477B-B032-E692678991E7}" vid="{B9397EBF-7810-427D-BB7C-0B760DF0942C}"/>
    </a:ext>
  </a:extLst>
</a:theme>
</file>

<file path=docProps/app.xml><?xml version="1.0" encoding="utf-8"?>
<Properties xmlns="http://schemas.openxmlformats.org/officeDocument/2006/extended-properties" xmlns:vt="http://schemas.openxmlformats.org/officeDocument/2006/docPropsVTypes">
  <Template>Design Sport</Template>
  <TotalTime>0</TotalTime>
  <Words>3761</Words>
  <Application>Microsoft Office PowerPoint</Application>
  <PresentationFormat>Breitbild</PresentationFormat>
  <Paragraphs>277</Paragraphs>
  <Slides>36</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36</vt:i4>
      </vt:variant>
    </vt:vector>
  </HeadingPairs>
  <TitlesOfParts>
    <vt:vector size="43" baseType="lpstr">
      <vt:lpstr>Arial</vt:lpstr>
      <vt:lpstr>Calibri</vt:lpstr>
      <vt:lpstr>Calibri Light</vt:lpstr>
      <vt:lpstr>MySans</vt:lpstr>
      <vt:lpstr>Roboto</vt:lpstr>
      <vt:lpstr>Symbol</vt:lpstr>
      <vt:lpstr>Design Sport</vt:lpstr>
      <vt:lpstr>KiTa in Bewegung</vt:lpstr>
      <vt:lpstr>Inhalt</vt:lpstr>
      <vt:lpstr>Kurzvorstellung des  TC Freisenbruch 02 e.V.</vt:lpstr>
      <vt:lpstr>Kurzvorstellung des  TC Freisenbruch 02 e.V.</vt:lpstr>
      <vt:lpstr>Kurzvorstellung des  TC Freisenbruch 02 e.V.</vt:lpstr>
      <vt:lpstr>Idee</vt:lpstr>
      <vt:lpstr>Vereinsziele</vt:lpstr>
      <vt:lpstr>Aufbau der Einheiten</vt:lpstr>
      <vt:lpstr>Rahmenbedingungen</vt:lpstr>
      <vt:lpstr>PowerPoint-Präsentation</vt:lpstr>
      <vt:lpstr>PowerPoint-Präsentation</vt:lpstr>
      <vt:lpstr>Wieso? Weshalb? Warum?</vt:lpstr>
      <vt:lpstr>Wieso? Weshalb? Warum?</vt:lpstr>
      <vt:lpstr>Rückblick</vt:lpstr>
      <vt:lpstr>Erfolgreiche Praxis</vt:lpstr>
      <vt:lpstr>Erfolgreiche Praxis</vt:lpstr>
      <vt:lpstr>1. Einheit</vt:lpstr>
      <vt:lpstr>PowerPoint-Präsentation</vt:lpstr>
      <vt:lpstr>2. Einheit</vt:lpstr>
      <vt:lpstr>PowerPoint-Präsentation</vt:lpstr>
      <vt:lpstr>3. Einheit</vt:lpstr>
      <vt:lpstr>PowerPoint-Präsentation</vt:lpstr>
      <vt:lpstr>4. Einheit</vt:lpstr>
      <vt:lpstr>PowerPoint-Präsentation</vt:lpstr>
      <vt:lpstr>5. Einheit</vt:lpstr>
      <vt:lpstr>PowerPoint-Präsentation</vt:lpstr>
      <vt:lpstr>6. Einheit</vt:lpstr>
      <vt:lpstr>PowerPoint-Präsentation</vt:lpstr>
      <vt:lpstr>7. Einheit</vt:lpstr>
      <vt:lpstr>PowerPoint-Präsentation</vt:lpstr>
      <vt:lpstr>8. Einheit</vt:lpstr>
      <vt:lpstr>PowerPoint-Präsentation</vt:lpstr>
      <vt:lpstr>9. Einheit</vt:lpstr>
      <vt:lpstr>PowerPoint-Präsentation</vt:lpstr>
      <vt:lpstr>10. Einheit</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Freisenbruch 1902 e.V.</dc:title>
  <dc:creator>Peter Schäfer</dc:creator>
  <cp:lastModifiedBy>Peter Schaefer</cp:lastModifiedBy>
  <cp:revision>48</cp:revision>
  <cp:lastPrinted>2023-10-26T19:39:56Z</cp:lastPrinted>
  <dcterms:created xsi:type="dcterms:W3CDTF">2021-08-26T09:54:09Z</dcterms:created>
  <dcterms:modified xsi:type="dcterms:W3CDTF">2024-01-12T11:57:22Z</dcterms:modified>
</cp:coreProperties>
</file>